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32"/>
  </p:notesMasterIdLst>
  <p:handoutMasterIdLst>
    <p:handoutMasterId r:id="rId33"/>
  </p:handoutMasterIdLst>
  <p:sldIdLst>
    <p:sldId id="256" r:id="rId5"/>
    <p:sldId id="357" r:id="rId6"/>
    <p:sldId id="366" r:id="rId7"/>
    <p:sldId id="353" r:id="rId8"/>
    <p:sldId id="338" r:id="rId9"/>
    <p:sldId id="354" r:id="rId10"/>
    <p:sldId id="355" r:id="rId11"/>
    <p:sldId id="356" r:id="rId12"/>
    <p:sldId id="359" r:id="rId13"/>
    <p:sldId id="322" r:id="rId14"/>
    <p:sldId id="318" r:id="rId15"/>
    <p:sldId id="308" r:id="rId16"/>
    <p:sldId id="309" r:id="rId17"/>
    <p:sldId id="331" r:id="rId18"/>
    <p:sldId id="349" r:id="rId19"/>
    <p:sldId id="340" r:id="rId20"/>
    <p:sldId id="341" r:id="rId21"/>
    <p:sldId id="360" r:id="rId22"/>
    <p:sldId id="350" r:id="rId23"/>
    <p:sldId id="364" r:id="rId24"/>
    <p:sldId id="362" r:id="rId25"/>
    <p:sldId id="363" r:id="rId26"/>
    <p:sldId id="367" r:id="rId27"/>
    <p:sldId id="346" r:id="rId28"/>
    <p:sldId id="347" r:id="rId29"/>
    <p:sldId id="365" r:id="rId30"/>
    <p:sldId id="268" r:id="rId31"/>
  </p:sldIdLst>
  <p:sldSz cx="9144000" cy="5143500" type="screen16x9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ISA Cyril, IEA/STO/EED/ECC" initials="CCI" lastIdx="6" clrIdx="0">
    <p:extLst>
      <p:ext uri="{19B8F6BF-5375-455C-9EA6-DF929625EA0E}">
        <p15:presenceInfo xmlns:p15="http://schemas.microsoft.com/office/powerpoint/2012/main" userId="CASSISA Cyril, IEA/STO/EED/E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192"/>
    <a:srgbClr val="2B3D5A"/>
    <a:srgbClr val="F53A71"/>
    <a:srgbClr val="F7D555"/>
    <a:srgbClr val="E88938"/>
    <a:srgbClr val="DA4622"/>
    <a:srgbClr val="752E1E"/>
    <a:srgbClr val="37AFB8"/>
    <a:srgbClr val="283D57"/>
    <a:srgbClr val="242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62532" autoAdjust="0"/>
  </p:normalViewPr>
  <p:slideViewPr>
    <p:cSldViewPr snapToGrid="0" showGuides="1">
      <p:cViewPr varScale="1">
        <p:scale>
          <a:sx n="94" d="100"/>
          <a:sy n="94" d="100"/>
        </p:scale>
        <p:origin x="170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948" y="60"/>
      </p:cViewPr>
      <p:guideLst>
        <p:guide orient="horz" pos="2928"/>
        <p:guide pos="2207"/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filer1\group4\sto\eed\ECC\Policy%20Packages\Scenarios%20Chapter\Draft%20Chapter%202\20170718%20Data%20Comparative%20Analysi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filer1\group4\sto\eed\ECC\Policy%20Packages\FINAL\Final%20Figures%20Editor%2029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filer1\group4\sto\eed\ECC\Policy%20Packages\FINAL\Final%20Figures%203011%20CIO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vfiler1\group4\sto\eed\ECC\Policy%20Packages\FINAL\Final%20Figures%203011%20C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filer1\group4\sto\eed\ECC\Policy%20Packages\Part%20I%20for%20framing-scoping\Written%20Drafts\Louis\Figure%20Verge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38330131946732E-2"/>
          <c:y val="5.5443548387096774E-2"/>
          <c:w val="0.42749031444902819"/>
          <c:h val="0.84632889890779783"/>
        </c:manualLayout>
      </c:layout>
      <c:areaChart>
        <c:grouping val="stacked"/>
        <c:varyColors val="0"/>
        <c:ser>
          <c:idx val="3"/>
          <c:order val="3"/>
          <c:tx>
            <c:strRef>
              <c:f>'Global Emissions'!$AR$10</c:f>
              <c:strCache>
                <c:ptCount val="1"/>
                <c:pt idx="0">
                  <c:v>450 Scenario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'Global Emissions'!$AS$8:$BR$8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'Global Emissions'!$AS$10:$BR$10</c:f>
              <c:numCache>
                <c:formatCode>0</c:formatCode>
                <c:ptCount val="26"/>
                <c:pt idx="0">
                  <c:v>30297.513146088695</c:v>
                </c:pt>
                <c:pt idx="1">
                  <c:v>30345.018379412697</c:v>
                </c:pt>
                <c:pt idx="2">
                  <c:v>30331.521070029699</c:v>
                </c:pt>
                <c:pt idx="3">
                  <c:v>30237.253348782695</c:v>
                </c:pt>
                <c:pt idx="4">
                  <c:v>30055.8464056427</c:v>
                </c:pt>
                <c:pt idx="5">
                  <c:v>29738.880104902702</c:v>
                </c:pt>
                <c:pt idx="6">
                  <c:v>29313.356480275699</c:v>
                </c:pt>
                <c:pt idx="7">
                  <c:v>28822.447832528698</c:v>
                </c:pt>
                <c:pt idx="8">
                  <c:v>28301.301761869297</c:v>
                </c:pt>
                <c:pt idx="9">
                  <c:v>27672.2156703287</c:v>
                </c:pt>
                <c:pt idx="10">
                  <c:v>27051.149925177695</c:v>
                </c:pt>
                <c:pt idx="11">
                  <c:v>26404.444696569703</c:v>
                </c:pt>
                <c:pt idx="12">
                  <c:v>25710.688813310699</c:v>
                </c:pt>
                <c:pt idx="13">
                  <c:v>24964.554552528698</c:v>
                </c:pt>
                <c:pt idx="14">
                  <c:v>24223.674162220697</c:v>
                </c:pt>
                <c:pt idx="15">
                  <c:v>23429.173518978703</c:v>
                </c:pt>
                <c:pt idx="16">
                  <c:v>22661.830167581698</c:v>
                </c:pt>
                <c:pt idx="17">
                  <c:v>21924.496043523701</c:v>
                </c:pt>
                <c:pt idx="18">
                  <c:v>21199.616161919701</c:v>
                </c:pt>
                <c:pt idx="19">
                  <c:v>20529.760937765699</c:v>
                </c:pt>
                <c:pt idx="20">
                  <c:v>19856.398978069701</c:v>
                </c:pt>
                <c:pt idx="21">
                  <c:v>19300.188575418702</c:v>
                </c:pt>
                <c:pt idx="22">
                  <c:v>18786.093936768702</c:v>
                </c:pt>
                <c:pt idx="23">
                  <c:v>18361.271314618101</c:v>
                </c:pt>
                <c:pt idx="24">
                  <c:v>17957.663815286302</c:v>
                </c:pt>
                <c:pt idx="25">
                  <c:v>17614.3791983378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7-4DC8-BFA2-05E063E13D3E}"/>
            </c:ext>
          </c:extLst>
        </c:ser>
        <c:ser>
          <c:idx val="12"/>
          <c:order val="4"/>
          <c:tx>
            <c:strRef>
              <c:f>'Global Emissions'!$AR$36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c:spPr>
          <c:cat>
            <c:numRef>
              <c:f>'Global Emissions'!$AS$8:$BR$8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'Global Emissions'!$AS$36:$BR$36</c:f>
              <c:numCache>
                <c:formatCode>0</c:formatCode>
                <c:ptCount val="26"/>
                <c:pt idx="0">
                  <c:v>-1.0542984430003344</c:v>
                </c:pt>
                <c:pt idx="1">
                  <c:v>0.72568218000014895</c:v>
                </c:pt>
                <c:pt idx="2">
                  <c:v>3.1688242109994462</c:v>
                </c:pt>
                <c:pt idx="3">
                  <c:v>4.5110801535993232</c:v>
                </c:pt>
                <c:pt idx="4">
                  <c:v>6.9479371245988659</c:v>
                </c:pt>
                <c:pt idx="5">
                  <c:v>10.670586768399517</c:v>
                </c:pt>
                <c:pt idx="6">
                  <c:v>24.946701775099427</c:v>
                </c:pt>
                <c:pt idx="7">
                  <c:v>39.959425340700363</c:v>
                </c:pt>
                <c:pt idx="8">
                  <c:v>55.719591561401103</c:v>
                </c:pt>
                <c:pt idx="9">
                  <c:v>72.336926409499938</c:v>
                </c:pt>
                <c:pt idx="10">
                  <c:v>89.592289716999403</c:v>
                </c:pt>
                <c:pt idx="11">
                  <c:v>108.15864428799978</c:v>
                </c:pt>
                <c:pt idx="12">
                  <c:v>127.59553910600152</c:v>
                </c:pt>
                <c:pt idx="13">
                  <c:v>147.90150383800028</c:v>
                </c:pt>
                <c:pt idx="14">
                  <c:v>169.06927398900098</c:v>
                </c:pt>
                <c:pt idx="15">
                  <c:v>190.66813893999915</c:v>
                </c:pt>
                <c:pt idx="16">
                  <c:v>202.67007823900076</c:v>
                </c:pt>
                <c:pt idx="17">
                  <c:v>214.7784979600001</c:v>
                </c:pt>
                <c:pt idx="18">
                  <c:v>226.43806310500167</c:v>
                </c:pt>
                <c:pt idx="19">
                  <c:v>237.50121811200006</c:v>
                </c:pt>
                <c:pt idx="20">
                  <c:v>247.12427781800034</c:v>
                </c:pt>
                <c:pt idx="21">
                  <c:v>257.94326897600149</c:v>
                </c:pt>
                <c:pt idx="22">
                  <c:v>268.80844424800125</c:v>
                </c:pt>
                <c:pt idx="23">
                  <c:v>279.5642855039996</c:v>
                </c:pt>
                <c:pt idx="24">
                  <c:v>290.07513617299992</c:v>
                </c:pt>
                <c:pt idx="25">
                  <c:v>300.21199184499983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F7-4DC8-BFA2-05E063E13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729472"/>
        <c:axId val="88727936"/>
      </c:areaChart>
      <c:lineChart>
        <c:grouping val="standard"/>
        <c:varyColors val="0"/>
        <c:ser>
          <c:idx val="0"/>
          <c:order val="0"/>
          <c:tx>
            <c:strRef>
              <c:f>'Global Emissions'!$AR$10</c:f>
              <c:strCache>
                <c:ptCount val="1"/>
                <c:pt idx="0">
                  <c:v>450 Scenario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'Global Emissions'!$AS$8:$BR$8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'Global Emissions'!$AS$10:$BR$10</c:f>
              <c:numCache>
                <c:formatCode>0</c:formatCode>
                <c:ptCount val="26"/>
                <c:pt idx="0">
                  <c:v>30297.513146088695</c:v>
                </c:pt>
                <c:pt idx="1">
                  <c:v>30345.018379412697</c:v>
                </c:pt>
                <c:pt idx="2">
                  <c:v>30331.521070029699</c:v>
                </c:pt>
                <c:pt idx="3">
                  <c:v>30237.253348782695</c:v>
                </c:pt>
                <c:pt idx="4">
                  <c:v>30055.8464056427</c:v>
                </c:pt>
                <c:pt idx="5">
                  <c:v>29738.880104902702</c:v>
                </c:pt>
                <c:pt idx="6">
                  <c:v>29313.356480275699</c:v>
                </c:pt>
                <c:pt idx="7">
                  <c:v>28822.447832528698</c:v>
                </c:pt>
                <c:pt idx="8">
                  <c:v>28301.301761869297</c:v>
                </c:pt>
                <c:pt idx="9">
                  <c:v>27672.2156703287</c:v>
                </c:pt>
                <c:pt idx="10">
                  <c:v>27051.149925177695</c:v>
                </c:pt>
                <c:pt idx="11">
                  <c:v>26404.444696569703</c:v>
                </c:pt>
                <c:pt idx="12">
                  <c:v>25710.688813310699</c:v>
                </c:pt>
                <c:pt idx="13">
                  <c:v>24964.554552528698</c:v>
                </c:pt>
                <c:pt idx="14">
                  <c:v>24223.674162220697</c:v>
                </c:pt>
                <c:pt idx="15">
                  <c:v>23429.173518978703</c:v>
                </c:pt>
                <c:pt idx="16">
                  <c:v>22661.830167581698</c:v>
                </c:pt>
                <c:pt idx="17">
                  <c:v>21924.496043523701</c:v>
                </c:pt>
                <c:pt idx="18">
                  <c:v>21199.616161919701</c:v>
                </c:pt>
                <c:pt idx="19">
                  <c:v>20529.760937765699</c:v>
                </c:pt>
                <c:pt idx="20">
                  <c:v>19856.398978069701</c:v>
                </c:pt>
                <c:pt idx="21">
                  <c:v>19300.188575418702</c:v>
                </c:pt>
                <c:pt idx="22">
                  <c:v>18786.093936768702</c:v>
                </c:pt>
                <c:pt idx="23">
                  <c:v>18361.271314618101</c:v>
                </c:pt>
                <c:pt idx="24">
                  <c:v>17957.663815286302</c:v>
                </c:pt>
                <c:pt idx="25">
                  <c:v>17614.3791983378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CF7-4DC8-BFA2-05E063E13D3E}"/>
            </c:ext>
          </c:extLst>
        </c:ser>
        <c:ser>
          <c:idx val="1"/>
          <c:order val="1"/>
          <c:tx>
            <c:strRef>
              <c:f>'Global Emissions'!$AR$11</c:f>
              <c:strCache>
                <c:ptCount val="1"/>
                <c:pt idx="0">
                  <c:v>Bridge Scenario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'Global Emissions'!$AS$8:$BR$8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'Global Emissions'!$AS$11:$BR$11</c:f>
              <c:numCache>
                <c:formatCode>0</c:formatCode>
                <c:ptCount val="26"/>
                <c:pt idx="0">
                  <c:v>30812.494049596695</c:v>
                </c:pt>
                <c:pt idx="1">
                  <c:v>30979.052936751701</c:v>
                </c:pt>
                <c:pt idx="2">
                  <c:v>31074.007824583699</c:v>
                </c:pt>
                <c:pt idx="3">
                  <c:v>31039.609634411801</c:v>
                </c:pt>
                <c:pt idx="4">
                  <c:v>30957.593771015407</c:v>
                </c:pt>
                <c:pt idx="5">
                  <c:v>30871.782726523503</c:v>
                </c:pt>
                <c:pt idx="6">
                  <c:v>30790.949522286599</c:v>
                </c:pt>
                <c:pt idx="7">
                  <c:v>30650.490714015104</c:v>
                </c:pt>
                <c:pt idx="8">
                  <c:v>30499.373284102701</c:v>
                </c:pt>
                <c:pt idx="9">
                  <c:v>30361.653938354699</c:v>
                </c:pt>
                <c:pt idx="10">
                  <c:v>30216.4668186337</c:v>
                </c:pt>
                <c:pt idx="11">
                  <c:v>30024.606539305703</c:v>
                </c:pt>
                <c:pt idx="12">
                  <c:v>29828.080516341699</c:v>
                </c:pt>
                <c:pt idx="13">
                  <c:v>29661.480233003698</c:v>
                </c:pt>
                <c:pt idx="14">
                  <c:v>29493.679335431701</c:v>
                </c:pt>
                <c:pt idx="15">
                  <c:v>29304.470341694701</c:v>
                </c:pt>
                <c:pt idx="16">
                  <c:v>29141.886519366701</c:v>
                </c:pt>
                <c:pt idx="17">
                  <c:v>29007.070722102701</c:v>
                </c:pt>
                <c:pt idx="18">
                  <c:v>28891.039768658698</c:v>
                </c:pt>
                <c:pt idx="19">
                  <c:v>28787.541482890701</c:v>
                </c:pt>
                <c:pt idx="20">
                  <c:v>28691.346265959703</c:v>
                </c:pt>
                <c:pt idx="21">
                  <c:v>28587.114523881701</c:v>
                </c:pt>
                <c:pt idx="22">
                  <c:v>28534.227760261703</c:v>
                </c:pt>
                <c:pt idx="23">
                  <c:v>28475.1753796917</c:v>
                </c:pt>
                <c:pt idx="24">
                  <c:v>28435.906258452698</c:v>
                </c:pt>
                <c:pt idx="25">
                  <c:v>28427.488969143698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FCF7-4DC8-BFA2-05E063E13D3E}"/>
            </c:ext>
          </c:extLst>
        </c:ser>
        <c:ser>
          <c:idx val="2"/>
          <c:order val="2"/>
          <c:tx>
            <c:strRef>
              <c:f>'Global Emissions'!$AR$12</c:f>
              <c:strCache>
                <c:ptCount val="1"/>
                <c:pt idx="0">
                  <c:v>NPS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'Global Emissions'!$AS$8:$BR$8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'Global Emissions'!$AS$12:$BR$12</c:f>
              <c:numCache>
                <c:formatCode>0</c:formatCode>
                <c:ptCount val="26"/>
                <c:pt idx="0">
                  <c:v>30875.924335887699</c:v>
                </c:pt>
                <c:pt idx="1">
                  <c:v>31130.963338259702</c:v>
                </c:pt>
                <c:pt idx="2">
                  <c:v>31397.381507106697</c:v>
                </c:pt>
                <c:pt idx="3">
                  <c:v>31596.659328239399</c:v>
                </c:pt>
                <c:pt idx="4">
                  <c:v>31724.223782446999</c:v>
                </c:pt>
                <c:pt idx="5">
                  <c:v>31874.322023384902</c:v>
                </c:pt>
                <c:pt idx="6">
                  <c:v>32031.521753469697</c:v>
                </c:pt>
                <c:pt idx="7">
                  <c:v>32191.493433842799</c:v>
                </c:pt>
                <c:pt idx="8">
                  <c:v>32356.748241777099</c:v>
                </c:pt>
                <c:pt idx="9">
                  <c:v>32527.353532586199</c:v>
                </c:pt>
                <c:pt idx="10">
                  <c:v>32709.352320243699</c:v>
                </c:pt>
                <c:pt idx="11">
                  <c:v>32875.474333924707</c:v>
                </c:pt>
                <c:pt idx="12">
                  <c:v>33044.234858036703</c:v>
                </c:pt>
                <c:pt idx="13">
                  <c:v>33243.406221152698</c:v>
                </c:pt>
                <c:pt idx="14">
                  <c:v>33449.6300647557</c:v>
                </c:pt>
                <c:pt idx="15">
                  <c:v>33642.924708065701</c:v>
                </c:pt>
                <c:pt idx="16">
                  <c:v>33829.606380177698</c:v>
                </c:pt>
                <c:pt idx="17">
                  <c:v>34034.400471300702</c:v>
                </c:pt>
                <c:pt idx="18">
                  <c:v>34225.054757247701</c:v>
                </c:pt>
                <c:pt idx="19">
                  <c:v>34413.2728568487</c:v>
                </c:pt>
                <c:pt idx="20">
                  <c:v>34570.534850148695</c:v>
                </c:pt>
                <c:pt idx="21">
                  <c:v>34729.514669065706</c:v>
                </c:pt>
                <c:pt idx="22">
                  <c:v>34907.357510736692</c:v>
                </c:pt>
                <c:pt idx="23">
                  <c:v>35091.519493604705</c:v>
                </c:pt>
                <c:pt idx="24">
                  <c:v>35261.429951594699</c:v>
                </c:pt>
                <c:pt idx="25">
                  <c:v>35449.095857113702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FCF7-4DC8-BFA2-05E063E13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21024"/>
        <c:axId val="80722560"/>
      </c:lineChart>
      <c:catAx>
        <c:axId val="807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722560"/>
        <c:crosses val="autoZero"/>
        <c:auto val="1"/>
        <c:lblAlgn val="ctr"/>
        <c:lblOffset val="100"/>
        <c:tickLblSkip val="5"/>
        <c:noMultiLvlLbl val="0"/>
      </c:catAx>
      <c:valAx>
        <c:axId val="80722560"/>
        <c:scaling>
          <c:orientation val="minMax"/>
          <c:max val="40000"/>
          <c:min val="15000"/>
        </c:scaling>
        <c:delete val="0"/>
        <c:axPos val="l"/>
        <c:numFmt formatCode="0" sourceLinked="1"/>
        <c:majorTickMark val="out"/>
        <c:minorTickMark val="none"/>
        <c:tickLblPos val="nextTo"/>
        <c:crossAx val="80721024"/>
        <c:crosses val="autoZero"/>
        <c:crossBetween val="midCat"/>
      </c:valAx>
      <c:valAx>
        <c:axId val="88727936"/>
        <c:scaling>
          <c:orientation val="minMax"/>
          <c:max val="40000"/>
          <c:min val="1500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crossAx val="88729472"/>
        <c:crosses val="max"/>
        <c:crossBetween val="between"/>
      </c:valAx>
      <c:catAx>
        <c:axId val="88729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872793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3692583170163392"/>
          <c:y val="0.10091082994665986"/>
          <c:w val="0.25155047881271192"/>
          <c:h val="0.103838979552959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61444662632146E-2"/>
          <c:y val="5.8432836740477882E-2"/>
          <c:w val="0.67915067013357178"/>
          <c:h val="0.83301171860559853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'[23]Figure 8 - China coal power'!$AJ$57</c:f>
              <c:strCache>
                <c:ptCount val="1"/>
                <c:pt idx="0">
                  <c:v>Built to 2020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'[23]Figure 8 - China coal power'!$AI$58:$AI$61</c:f>
              <c:strCache>
                <c:ptCount val="4"/>
                <c:pt idx="0">
                  <c:v>INDC Scenario</c:v>
                </c:pt>
                <c:pt idx="1">
                  <c:v>Bridge Scenario</c:v>
                </c:pt>
                <c:pt idx="3">
                  <c:v>450 Scenario</c:v>
                </c:pt>
              </c:strCache>
            </c:strRef>
          </c:cat>
          <c:val>
            <c:numRef>
              <c:f>'[23]Figure 8 - China coal power'!$AJ$58:$AJ$61</c:f>
              <c:numCache>
                <c:formatCode>General</c:formatCode>
                <c:ptCount val="4"/>
                <c:pt idx="0">
                  <c:v>15.167145167363685</c:v>
                </c:pt>
                <c:pt idx="1">
                  <c:v>10.544643800643911</c:v>
                </c:pt>
                <c:pt idx="3">
                  <c:v>9.770785604079407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A-42FC-A518-9FF875D1638C}"/>
            </c:ext>
          </c:extLst>
        </c:ser>
        <c:ser>
          <c:idx val="3"/>
          <c:order val="1"/>
          <c:tx>
            <c:strRef>
              <c:f>'[23]Figure 8 - China coal power'!$AK$57</c:f>
              <c:strCache>
                <c:ptCount val="1"/>
                <c:pt idx="0">
                  <c:v>Built 2021-2025</c:v>
                </c:pt>
              </c:strCache>
            </c:strRef>
          </c:tx>
          <c:spPr>
            <a:solidFill>
              <a:srgbClr val="948BB3"/>
            </a:solidFill>
          </c:spPr>
          <c:invertIfNegative val="0"/>
          <c:cat>
            <c:strRef>
              <c:f>'[23]Figure 8 - China coal power'!$AI$58:$AI$61</c:f>
              <c:strCache>
                <c:ptCount val="4"/>
                <c:pt idx="0">
                  <c:v>INDC Scenario</c:v>
                </c:pt>
                <c:pt idx="1">
                  <c:v>Bridge Scenario</c:v>
                </c:pt>
                <c:pt idx="3">
                  <c:v>450 Scenario</c:v>
                </c:pt>
              </c:strCache>
            </c:strRef>
          </c:cat>
          <c:val>
            <c:numRef>
              <c:f>'[23]Figure 8 - China coal power'!$AK$58:$AK$61</c:f>
              <c:numCache>
                <c:formatCode>General</c:formatCode>
                <c:ptCount val="4"/>
                <c:pt idx="0">
                  <c:v>31.468468560015708</c:v>
                </c:pt>
                <c:pt idx="1">
                  <c:v>16.759457512094457</c:v>
                </c:pt>
                <c:pt idx="3">
                  <c:v>18.074035123370066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EA-42FC-A518-9FF875D1638C}"/>
            </c:ext>
          </c:extLst>
        </c:ser>
        <c:ser>
          <c:idx val="0"/>
          <c:order val="2"/>
          <c:tx>
            <c:strRef>
              <c:f>'[23]Figure 8 - China coal power'!$AL$57</c:f>
              <c:strCache>
                <c:ptCount val="1"/>
                <c:pt idx="0">
                  <c:v>Built after 2025</c:v>
                </c:pt>
              </c:strCache>
            </c:strRef>
          </c:tx>
          <c:spPr>
            <a:solidFill>
              <a:srgbClr val="8BC669"/>
            </a:solidFill>
          </c:spPr>
          <c:invertIfNegative val="0"/>
          <c:cat>
            <c:strRef>
              <c:f>'[23]Figure 8 - China coal power'!$AI$58:$AI$61</c:f>
              <c:strCache>
                <c:ptCount val="4"/>
                <c:pt idx="0">
                  <c:v>INDC Scenario</c:v>
                </c:pt>
                <c:pt idx="1">
                  <c:v>Bridge Scenario</c:v>
                </c:pt>
                <c:pt idx="3">
                  <c:v>450 Scenario</c:v>
                </c:pt>
              </c:strCache>
            </c:strRef>
          </c:cat>
          <c:val>
            <c:numRef>
              <c:f>'[23]Figure 8 - China coal power'!$AL$58:$AL$61</c:f>
              <c:numCache>
                <c:formatCode>General</c:formatCode>
                <c:ptCount val="4"/>
                <c:pt idx="0">
                  <c:v>35.278011576828931</c:v>
                </c:pt>
                <c:pt idx="1">
                  <c:v>18.074783226168051</c:v>
                </c:pt>
                <c:pt idx="3">
                  <c:v>17.556642544115562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EA-42FC-A518-9FF875D16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4556672"/>
        <c:axId val="44558208"/>
      </c:barChart>
      <c:catAx>
        <c:axId val="4455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44558208"/>
        <c:crosses val="autoZero"/>
        <c:auto val="1"/>
        <c:lblAlgn val="ctr"/>
        <c:lblOffset val="0"/>
        <c:noMultiLvlLbl val="0"/>
      </c:catAx>
      <c:valAx>
        <c:axId val="44558208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;\-0;;" sourceLinked="0"/>
        <c:majorTickMark val="out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4455667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en-US"/>
          </a:p>
        </c:txPr>
      </c:legendEntry>
      <c:layout>
        <c:manualLayout>
          <c:xMode val="edge"/>
          <c:yMode val="edge"/>
          <c:x val="0.82881107737806048"/>
          <c:y val="0.32539719829257002"/>
          <c:w val="0.1607751814034088"/>
          <c:h val="0.2708874148692998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6462920340652"/>
          <c:y val="0.11367516167296127"/>
          <c:w val="0.2745095247952255"/>
          <c:h val="0.7341584131033932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'[23]Figure 7 - comitted emissions'!$C$13</c:f>
              <c:strCache>
                <c:ptCount val="1"/>
                <c:pt idx="0">
                  <c:v>New build CCS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'[23]Figure 7 - comitted emissions'!$D$11:$I$11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emissions'!$D$13:$I$13</c:f>
              <c:numCache>
                <c:formatCode>General</c:formatCode>
                <c:ptCount val="6"/>
                <c:pt idx="0">
                  <c:v>0</c:v>
                </c:pt>
                <c:pt idx="1">
                  <c:v>0.13</c:v>
                </c:pt>
                <c:pt idx="2">
                  <c:v>3.8382432999999998</c:v>
                </c:pt>
                <c:pt idx="3">
                  <c:v>7.5888362000000003</c:v>
                </c:pt>
                <c:pt idx="4">
                  <c:v>7.9539355999999994</c:v>
                </c:pt>
                <c:pt idx="5">
                  <c:v>9.6194545999999992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0-4A25-B15C-F87032DEDDBC}"/>
            </c:ext>
          </c:extLst>
        </c:ser>
        <c:ser>
          <c:idx val="2"/>
          <c:order val="2"/>
          <c:tx>
            <c:strRef>
              <c:f>'[23]Figure 7 - comitted emissions'!$C$14</c:f>
              <c:strCache>
                <c:ptCount val="1"/>
                <c:pt idx="0">
                  <c:v>CCS retrofits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'[23]Figure 7 - comitted emissions'!$D$11:$I$11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emissions'!$D$14:$I$14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0-4A25-B15C-F87032DEDDBC}"/>
            </c:ext>
          </c:extLst>
        </c:ser>
        <c:ser>
          <c:idx val="3"/>
          <c:order val="3"/>
          <c:tx>
            <c:strRef>
              <c:f>'[23]Figure 7 - comitted emissions'!$C$15</c:f>
              <c:strCache>
                <c:ptCount val="1"/>
                <c:pt idx="0">
                  <c:v>Unabated coal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'[23]Figure 7 - comitted emissions'!$D$11:$I$11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emissions'!$D$15:$I$15</c:f>
              <c:numCache>
                <c:formatCode>General</c:formatCode>
                <c:ptCount val="6"/>
                <c:pt idx="0">
                  <c:v>861.02537000000007</c:v>
                </c:pt>
                <c:pt idx="1">
                  <c:v>950.53863999999999</c:v>
                </c:pt>
                <c:pt idx="2">
                  <c:v>953.57621669999992</c:v>
                </c:pt>
                <c:pt idx="3">
                  <c:v>947.82210380000004</c:v>
                </c:pt>
                <c:pt idx="4">
                  <c:v>935.21950439999989</c:v>
                </c:pt>
                <c:pt idx="5">
                  <c:v>906.11040539999999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0-4A25-B15C-F87032DED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373952"/>
        <c:axId val="133375872"/>
      </c:barChart>
      <c:lineChart>
        <c:grouping val="standard"/>
        <c:varyColors val="0"/>
        <c:ser>
          <c:idx val="0"/>
          <c:order val="0"/>
          <c:tx>
            <c:strRef>
              <c:f>'[23]Figure 7 - comitted emissions'!$C$12</c:f>
              <c:strCache>
                <c:ptCount val="1"/>
                <c:pt idx="0">
                  <c:v>Power Demand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noFill/>
              </a:ln>
            </c:spPr>
          </c:marker>
          <c:cat>
            <c:numRef>
              <c:f>'[23]Figure 7 - comitted emissions'!$D$11:$I$11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emissions'!$D$12:$I$12</c:f>
              <c:numCache>
                <c:formatCode>General</c:formatCode>
                <c:ptCount val="6"/>
                <c:pt idx="0">
                  <c:v>4988.1568744186097</c:v>
                </c:pt>
                <c:pt idx="1">
                  <c:v>6209.1301081395359</c:v>
                </c:pt>
                <c:pt idx="2">
                  <c:v>6865.9061918604657</c:v>
                </c:pt>
                <c:pt idx="3">
                  <c:v>7439.1755534883723</c:v>
                </c:pt>
                <c:pt idx="4">
                  <c:v>7951.6390560465125</c:v>
                </c:pt>
                <c:pt idx="5">
                  <c:v>8358.051372093023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C0-4A25-B15C-F87032DED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87776"/>
        <c:axId val="133386240"/>
      </c:lineChart>
      <c:catAx>
        <c:axId val="13337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33375872"/>
        <c:crosses val="autoZero"/>
        <c:auto val="1"/>
        <c:lblAlgn val="ctr"/>
        <c:lblOffset val="0"/>
        <c:noMultiLvlLbl val="0"/>
      </c:catAx>
      <c:valAx>
        <c:axId val="133375872"/>
        <c:scaling>
          <c:orientation val="minMax"/>
          <c:max val="10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GW</a:t>
                </a:r>
              </a:p>
            </c:rich>
          </c:tx>
          <c:layout>
            <c:manualLayout>
              <c:xMode val="edge"/>
              <c:yMode val="edge"/>
              <c:x val="3.049655576691554E-3"/>
              <c:y val="0.1046251967957554"/>
            </c:manualLayout>
          </c:layout>
          <c:overlay val="0"/>
        </c:title>
        <c:numFmt formatCode="#\ ##0;;" sourceLinked="0"/>
        <c:majorTickMark val="out"/>
        <c:minorTickMark val="none"/>
        <c:tickLblPos val="nextTo"/>
        <c:spPr>
          <a:ln w="9525">
            <a:noFill/>
          </a:ln>
        </c:spPr>
        <c:crossAx val="133373952"/>
        <c:crosses val="autoZero"/>
        <c:crossBetween val="between"/>
        <c:majorUnit val="200"/>
      </c:valAx>
      <c:valAx>
        <c:axId val="133386240"/>
        <c:scaling>
          <c:orientation val="minMax"/>
          <c:max val="10000"/>
          <c:min val="0"/>
        </c:scaling>
        <c:delete val="0"/>
        <c:axPos val="r"/>
        <c:numFmt formatCode="#\ ##0\ ;;" sourceLinked="0"/>
        <c:majorTickMark val="out"/>
        <c:minorTickMark val="none"/>
        <c:tickLblPos val="none"/>
        <c:spPr>
          <a:ln>
            <a:noFill/>
          </a:ln>
        </c:spPr>
        <c:crossAx val="133387776"/>
        <c:crosses val="max"/>
        <c:crossBetween val="between"/>
        <c:majorUnit val="2000"/>
      </c:valAx>
      <c:catAx>
        <c:axId val="133387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338624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tr"/>
      <c:legendEntry>
        <c:idx val="3"/>
        <c:delete val="1"/>
      </c:legendEntry>
      <c:layout>
        <c:manualLayout>
          <c:xMode val="edge"/>
          <c:yMode val="edge"/>
          <c:x val="0.79695875211214062"/>
          <c:y val="8.9845967566350077E-2"/>
          <c:w val="0.19368114333481368"/>
          <c:h val="0.2343552638597714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57026156671425E-2"/>
          <c:y val="0.10039314024465361"/>
          <c:w val="0.41023143645740229"/>
          <c:h val="0.72338839595824178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'[23]Figure 7 - comitted emissions'!$N$13</c:f>
              <c:strCache>
                <c:ptCount val="1"/>
                <c:pt idx="0">
                  <c:v>New build CCS</c:v>
                </c:pt>
              </c:strCache>
            </c:strRef>
          </c:tx>
          <c:spPr>
            <a:solidFill>
              <a:srgbClr val="8BC669"/>
            </a:solidFill>
          </c:spPr>
          <c:invertIfNegative val="0"/>
          <c:cat>
            <c:numRef>
              <c:f>'[23]Figure 7 - comitted emissions'!$O$11:$T$11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emissions'!$O$13:$T$13</c:f>
              <c:numCache>
                <c:formatCode>General</c:formatCode>
                <c:ptCount val="6"/>
                <c:pt idx="0">
                  <c:v>0</c:v>
                </c:pt>
                <c:pt idx="1">
                  <c:v>1.04</c:v>
                </c:pt>
                <c:pt idx="2">
                  <c:v>14.939992999999999</c:v>
                </c:pt>
                <c:pt idx="3">
                  <c:v>38.380077</c:v>
                </c:pt>
                <c:pt idx="4">
                  <c:v>51.497136999999952</c:v>
                </c:pt>
                <c:pt idx="5">
                  <c:v>51.497099999999932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B-4C5B-9CDE-F427C72659DD}"/>
            </c:ext>
          </c:extLst>
        </c:ser>
        <c:ser>
          <c:idx val="2"/>
          <c:order val="2"/>
          <c:tx>
            <c:strRef>
              <c:f>'[23]Figure 7 - comitted emissions'!$N$14</c:f>
              <c:strCache>
                <c:ptCount val="1"/>
                <c:pt idx="0">
                  <c:v>CCS retrofits</c:v>
                </c:pt>
              </c:strCache>
            </c:strRef>
          </c:tx>
          <c:spPr>
            <a:solidFill>
              <a:srgbClr val="00678E"/>
            </a:solidFill>
            <a:ln>
              <a:noFill/>
            </a:ln>
          </c:spPr>
          <c:invertIfNegative val="0"/>
          <c:cat>
            <c:numRef>
              <c:f>'[23]Figure 7 - comitted emissions'!$O$11:$T$11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emissions'!$O$14:$T$14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2.118207</c:v>
                </c:pt>
                <c:pt idx="3">
                  <c:v>58.834153000000001</c:v>
                </c:pt>
                <c:pt idx="4">
                  <c:v>187.03457300000002</c:v>
                </c:pt>
                <c:pt idx="5">
                  <c:v>280.54207000000002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EB-4C5B-9CDE-F427C72659DD}"/>
            </c:ext>
          </c:extLst>
        </c:ser>
        <c:ser>
          <c:idx val="3"/>
          <c:order val="3"/>
          <c:tx>
            <c:strRef>
              <c:f>'[23]Figure 7 - comitted emissions'!$N$15</c:f>
              <c:strCache>
                <c:ptCount val="1"/>
                <c:pt idx="0">
                  <c:v>Unabated coal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'[23]Figure 7 - comitted emissions'!$O$11:$T$11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emissions'!$O$15:$T$15</c:f>
              <c:numCache>
                <c:formatCode>General</c:formatCode>
                <c:ptCount val="6"/>
                <c:pt idx="0">
                  <c:v>861.29199000000006</c:v>
                </c:pt>
                <c:pt idx="1">
                  <c:v>926.85320000000013</c:v>
                </c:pt>
                <c:pt idx="2">
                  <c:v>824.35401000000002</c:v>
                </c:pt>
                <c:pt idx="3">
                  <c:v>619.60446999999999</c:v>
                </c:pt>
                <c:pt idx="4">
                  <c:v>394.66379000000006</c:v>
                </c:pt>
                <c:pt idx="5">
                  <c:v>265.7190500000001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EB-4C5B-9CDE-F427C7265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5792"/>
        <c:axId val="133436160"/>
      </c:barChart>
      <c:lineChart>
        <c:grouping val="standard"/>
        <c:varyColors val="0"/>
        <c:ser>
          <c:idx val="0"/>
          <c:order val="0"/>
          <c:tx>
            <c:strRef>
              <c:f>'[23]Figure 7 - comitted emissions'!$N$12</c:f>
              <c:strCache>
                <c:ptCount val="1"/>
                <c:pt idx="0">
                  <c:v>Power demand (right axis)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noFill/>
              </a:ln>
            </c:spPr>
          </c:marker>
          <c:cat>
            <c:numRef>
              <c:f>'[23]Figure 7 - comitted emissions'!$O$11:$T$11</c:f>
              <c:numCache>
                <c:formatCode>General</c:formatCode>
                <c:ptCount val="6"/>
                <c:pt idx="0">
                  <c:v>2014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'[23]Figure 7 - comitted emissions'!$O$12:$T$12</c:f>
              <c:numCache>
                <c:formatCode>General</c:formatCode>
                <c:ptCount val="6"/>
                <c:pt idx="0">
                  <c:v>4993.5018453488383</c:v>
                </c:pt>
                <c:pt idx="1">
                  <c:v>6153.3426973255828</c:v>
                </c:pt>
                <c:pt idx="2">
                  <c:v>6743.2849709302336</c:v>
                </c:pt>
                <c:pt idx="3">
                  <c:v>7213.8438441860471</c:v>
                </c:pt>
                <c:pt idx="4">
                  <c:v>7692.3826955813956</c:v>
                </c:pt>
                <c:pt idx="5">
                  <c:v>7993.6267093023253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EB-4C5B-9CDE-F427C7265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39872"/>
        <c:axId val="133437696"/>
      </c:lineChart>
      <c:catAx>
        <c:axId val="1334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33436160"/>
        <c:crosses val="autoZero"/>
        <c:auto val="1"/>
        <c:lblAlgn val="ctr"/>
        <c:lblOffset val="0"/>
        <c:noMultiLvlLbl val="0"/>
      </c:catAx>
      <c:valAx>
        <c:axId val="133436160"/>
        <c:scaling>
          <c:orientation val="minMax"/>
          <c:max val="10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\ ##0;;" sourceLinked="0"/>
        <c:majorTickMark val="out"/>
        <c:minorTickMark val="none"/>
        <c:tickLblPos val="none"/>
        <c:spPr>
          <a:ln w="9525">
            <a:noFill/>
          </a:ln>
        </c:spPr>
        <c:crossAx val="133425792"/>
        <c:crosses val="autoZero"/>
        <c:crossBetween val="between"/>
        <c:majorUnit val="200"/>
      </c:valAx>
      <c:valAx>
        <c:axId val="133437696"/>
        <c:scaling>
          <c:orientation val="minMax"/>
          <c:max val="10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TWh</a:t>
                </a:r>
              </a:p>
            </c:rich>
          </c:tx>
          <c:layout>
            <c:manualLayout>
              <c:xMode val="edge"/>
              <c:yMode val="edge"/>
              <c:x val="0.63624081421727063"/>
              <c:y val="0.13333234978079075"/>
            </c:manualLayout>
          </c:layout>
          <c:overlay val="0"/>
        </c:title>
        <c:numFmt formatCode="#\ ##0;;" sourceLinked="0"/>
        <c:majorTickMark val="out"/>
        <c:minorTickMark val="none"/>
        <c:tickLblPos val="nextTo"/>
        <c:spPr>
          <a:ln>
            <a:noFill/>
          </a:ln>
        </c:spPr>
        <c:crossAx val="133439872"/>
        <c:crosses val="max"/>
        <c:crossBetween val="between"/>
        <c:majorUnit val="2000"/>
      </c:valAx>
      <c:catAx>
        <c:axId val="133439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343769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9726140411179072"/>
          <c:y val="0.3358637140506881"/>
          <c:w val="0.30045789923774446"/>
          <c:h val="0.1370164788250153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69995976678829408"/>
          <c:h val="0.826745725610209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Behavioral change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Sheet1!$B$3:$C$3</c:f>
              <c:strCache>
                <c:ptCount val="2"/>
                <c:pt idx="0">
                  <c:v>2030 without 2048 target</c:v>
                </c:pt>
                <c:pt idx="1">
                  <c:v>2030 with 2048 target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0.05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7-40CA-844F-DE9204BE80C6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Modal shifts</c:v>
                </c:pt>
              </c:strCache>
            </c:strRef>
          </c:tx>
          <c:spPr>
            <a:solidFill>
              <a:srgbClr val="DC0606"/>
            </a:solidFill>
          </c:spPr>
          <c:invertIfNegative val="0"/>
          <c:cat>
            <c:strRef>
              <c:f>Sheet1!$B$3:$C$3</c:f>
              <c:strCache>
                <c:ptCount val="2"/>
                <c:pt idx="0">
                  <c:v>2030 without 2048 target</c:v>
                </c:pt>
                <c:pt idx="1">
                  <c:v>2030 with 2048 target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F7-40CA-844F-DE9204BE80C6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Energy efficiency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Sheet1!$B$3:$C$3</c:f>
              <c:strCache>
                <c:ptCount val="2"/>
                <c:pt idx="0">
                  <c:v>2030 without 2048 target</c:v>
                </c:pt>
                <c:pt idx="1">
                  <c:v>2030 with 2048 target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0.75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F7-40CA-844F-DE9204BE80C6}"/>
            </c:ext>
          </c:extLst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Decarbonisation of liquid fuels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Sheet1!$B$3:$C$3</c:f>
              <c:strCache>
                <c:ptCount val="2"/>
                <c:pt idx="0">
                  <c:v>2030 without 2048 target</c:v>
                </c:pt>
                <c:pt idx="1">
                  <c:v>2030 with 2048 target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F7-40CA-844F-DE9204BE80C6}"/>
            </c:ext>
          </c:extLst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Technology change and fuel-switching</c:v>
                </c:pt>
              </c:strCache>
            </c:strRef>
          </c:tx>
          <c:spPr>
            <a:solidFill>
              <a:srgbClr val="8064A2"/>
            </a:solidFill>
          </c:spPr>
          <c:invertIfNegative val="0"/>
          <c:cat>
            <c:strRef>
              <c:f>Sheet1!$B$3:$C$3</c:f>
              <c:strCache>
                <c:ptCount val="2"/>
                <c:pt idx="0">
                  <c:v>2030 without 2048 target</c:v>
                </c:pt>
                <c:pt idx="1">
                  <c:v>2030 with 2048 target</c:v>
                </c:pt>
              </c:strCache>
            </c:strRef>
          </c:cat>
          <c:val>
            <c:numRef>
              <c:f>Sheet1!$B$8:$C$8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F7-40CA-844F-DE9204BE8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903872"/>
        <c:axId val="133905408"/>
      </c:barChart>
      <c:catAx>
        <c:axId val="13390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3905408"/>
        <c:crosses val="autoZero"/>
        <c:auto val="1"/>
        <c:lblAlgn val="ctr"/>
        <c:lblOffset val="100"/>
        <c:noMultiLvlLbl val="0"/>
      </c:catAx>
      <c:valAx>
        <c:axId val="1339054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3390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11329876753197"/>
          <c:y val="9.7704808175573796E-2"/>
          <c:w val="0.24288672988850227"/>
          <c:h val="0.8500492231328312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212ED-1F57-4ADB-A4A8-11C78EE118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D3AC75-8BF7-41A9-888A-C91B2AC6190D}">
      <dgm:prSet phldrT="[Text]"/>
      <dgm:spPr/>
      <dgm:t>
        <a:bodyPr/>
        <a:lstStyle/>
        <a:p>
          <a:r>
            <a:rPr lang="en-US" dirty="0"/>
            <a:t>1. Insufficient carbon price levels</a:t>
          </a:r>
        </a:p>
      </dgm:t>
    </dgm:pt>
    <dgm:pt modelId="{02E32616-DED4-4D47-BD64-5DE4A028E99A}" type="parTrans" cxnId="{513E972F-4945-4FEA-B085-338C308352D9}">
      <dgm:prSet/>
      <dgm:spPr/>
      <dgm:t>
        <a:bodyPr/>
        <a:lstStyle/>
        <a:p>
          <a:endParaRPr lang="en-US"/>
        </a:p>
      </dgm:t>
    </dgm:pt>
    <dgm:pt modelId="{2DDCB6A7-979F-4170-87BB-E71725947321}" type="sibTrans" cxnId="{513E972F-4945-4FEA-B085-338C308352D9}">
      <dgm:prSet/>
      <dgm:spPr/>
      <dgm:t>
        <a:bodyPr/>
        <a:lstStyle/>
        <a:p>
          <a:endParaRPr lang="en-US"/>
        </a:p>
      </dgm:t>
    </dgm:pt>
    <dgm:pt modelId="{AC48E8AC-089F-4081-8C9E-09242392A767}">
      <dgm:prSet phldrT="[Text]"/>
      <dgm:spPr/>
      <dgm:t>
        <a:bodyPr/>
        <a:lstStyle/>
        <a:p>
          <a:r>
            <a:rPr lang="en-US" dirty="0"/>
            <a:t>3. Non-cost barriers</a:t>
          </a:r>
        </a:p>
      </dgm:t>
    </dgm:pt>
    <dgm:pt modelId="{1923B194-08FF-4E23-B600-9D57CCDBA51C}" type="parTrans" cxnId="{4228CF2B-67BE-4F60-99A1-C292BA63CC8E}">
      <dgm:prSet/>
      <dgm:spPr/>
      <dgm:t>
        <a:bodyPr/>
        <a:lstStyle/>
        <a:p>
          <a:endParaRPr lang="en-US"/>
        </a:p>
      </dgm:t>
    </dgm:pt>
    <dgm:pt modelId="{1EB3A8F3-5025-4499-9B4D-399B216C9FB2}" type="sibTrans" cxnId="{4228CF2B-67BE-4F60-99A1-C292BA63CC8E}">
      <dgm:prSet/>
      <dgm:spPr/>
      <dgm:t>
        <a:bodyPr/>
        <a:lstStyle/>
        <a:p>
          <a:endParaRPr lang="en-US"/>
        </a:p>
      </dgm:t>
    </dgm:pt>
    <dgm:pt modelId="{3FA7C55B-DF59-434B-A903-D4C9159ED0F2}">
      <dgm:prSet phldrT="[Text]"/>
      <dgm:spPr/>
      <dgm:t>
        <a:bodyPr/>
        <a:lstStyle/>
        <a:p>
          <a:r>
            <a:rPr lang="en-US" dirty="0"/>
            <a:t>4. Long-term transformation</a:t>
          </a:r>
        </a:p>
      </dgm:t>
    </dgm:pt>
    <dgm:pt modelId="{0BBADC34-22F0-4977-AB79-7E1AF46CBF65}" type="parTrans" cxnId="{2193FDCD-466E-47C4-B154-71D3084340AB}">
      <dgm:prSet/>
      <dgm:spPr/>
      <dgm:t>
        <a:bodyPr/>
        <a:lstStyle/>
        <a:p>
          <a:endParaRPr lang="en-US"/>
        </a:p>
      </dgm:t>
    </dgm:pt>
    <dgm:pt modelId="{881EFEFD-551F-444E-A617-41E95E3997F0}" type="sibTrans" cxnId="{2193FDCD-466E-47C4-B154-71D3084340AB}">
      <dgm:prSet/>
      <dgm:spPr/>
      <dgm:t>
        <a:bodyPr/>
        <a:lstStyle/>
        <a:p>
          <a:endParaRPr lang="en-US"/>
        </a:p>
      </dgm:t>
    </dgm:pt>
    <dgm:pt modelId="{EBD3C3E8-BFFC-4510-8F13-4F968FA20E3A}">
      <dgm:prSet phldrT="[Text]"/>
      <dgm:spPr/>
      <dgm:t>
        <a:bodyPr/>
        <a:lstStyle/>
        <a:p>
          <a:r>
            <a:rPr lang="en-US" dirty="0"/>
            <a:t>2. Other (non-GHG) objectives</a:t>
          </a:r>
        </a:p>
      </dgm:t>
    </dgm:pt>
    <dgm:pt modelId="{157A9D64-E04A-43E2-BCFD-22B64A3BF3B2}" type="parTrans" cxnId="{230A3A53-DDD5-4B1B-8FEA-E13F0AE38D6C}">
      <dgm:prSet/>
      <dgm:spPr/>
      <dgm:t>
        <a:bodyPr/>
        <a:lstStyle/>
        <a:p>
          <a:endParaRPr lang="en-US"/>
        </a:p>
      </dgm:t>
    </dgm:pt>
    <dgm:pt modelId="{6AF606EE-710B-4DC8-8EDE-1BD728EDB05E}" type="sibTrans" cxnId="{230A3A53-DDD5-4B1B-8FEA-E13F0AE38D6C}">
      <dgm:prSet/>
      <dgm:spPr/>
      <dgm:t>
        <a:bodyPr/>
        <a:lstStyle/>
        <a:p>
          <a:endParaRPr lang="en-US"/>
        </a:p>
      </dgm:t>
    </dgm:pt>
    <dgm:pt modelId="{EB094989-D84E-418F-BC0F-1E92CA88ED1A}" type="pres">
      <dgm:prSet presAssocID="{825212ED-1F57-4ADB-A4A8-11C78EE11866}" presName="linear" presStyleCnt="0">
        <dgm:presLayoutVars>
          <dgm:animLvl val="lvl"/>
          <dgm:resizeHandles val="exact"/>
        </dgm:presLayoutVars>
      </dgm:prSet>
      <dgm:spPr/>
    </dgm:pt>
    <dgm:pt modelId="{A8B72698-CC99-4DB2-981D-CBC815A41143}" type="pres">
      <dgm:prSet presAssocID="{82D3AC75-8BF7-41A9-888A-C91B2AC6190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7C00F9-4AA7-4498-8720-1C0848852904}" type="pres">
      <dgm:prSet presAssocID="{2DDCB6A7-979F-4170-87BB-E71725947321}" presName="spacer" presStyleCnt="0"/>
      <dgm:spPr/>
    </dgm:pt>
    <dgm:pt modelId="{ECD57716-A938-4521-A155-DF4B60262D20}" type="pres">
      <dgm:prSet presAssocID="{EBD3C3E8-BFFC-4510-8F13-4F968FA20E3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932CFFD-97AA-4AD3-AF08-A3889FAF519E}" type="pres">
      <dgm:prSet presAssocID="{6AF606EE-710B-4DC8-8EDE-1BD728EDB05E}" presName="spacer" presStyleCnt="0"/>
      <dgm:spPr/>
    </dgm:pt>
    <dgm:pt modelId="{1C99162C-FC2C-4C6A-A1C7-EEEB8ADA6585}" type="pres">
      <dgm:prSet presAssocID="{AC48E8AC-089F-4081-8C9E-09242392A76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105C530-3E1B-41FB-9E29-9FDB5573E882}" type="pres">
      <dgm:prSet presAssocID="{1EB3A8F3-5025-4499-9B4D-399B216C9FB2}" presName="spacer" presStyleCnt="0"/>
      <dgm:spPr/>
    </dgm:pt>
    <dgm:pt modelId="{747B6D88-A1FD-48B7-B828-3B7280188733}" type="pres">
      <dgm:prSet presAssocID="{3FA7C55B-DF59-434B-A903-D4C9159ED0F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C04FE00-00B8-4E16-9D51-69BD1A1C68F1}" type="presOf" srcId="{3FA7C55B-DF59-434B-A903-D4C9159ED0F2}" destId="{747B6D88-A1FD-48B7-B828-3B7280188733}" srcOrd="0" destOrd="0" presId="urn:microsoft.com/office/officeart/2005/8/layout/vList2"/>
    <dgm:cxn modelId="{4228CF2B-67BE-4F60-99A1-C292BA63CC8E}" srcId="{825212ED-1F57-4ADB-A4A8-11C78EE11866}" destId="{AC48E8AC-089F-4081-8C9E-09242392A767}" srcOrd="2" destOrd="0" parTransId="{1923B194-08FF-4E23-B600-9D57CCDBA51C}" sibTransId="{1EB3A8F3-5025-4499-9B4D-399B216C9FB2}"/>
    <dgm:cxn modelId="{513E972F-4945-4FEA-B085-338C308352D9}" srcId="{825212ED-1F57-4ADB-A4A8-11C78EE11866}" destId="{82D3AC75-8BF7-41A9-888A-C91B2AC6190D}" srcOrd="0" destOrd="0" parTransId="{02E32616-DED4-4D47-BD64-5DE4A028E99A}" sibTransId="{2DDCB6A7-979F-4170-87BB-E71725947321}"/>
    <dgm:cxn modelId="{67647F35-094E-4372-A07E-20863060BFE2}" type="presOf" srcId="{AC48E8AC-089F-4081-8C9E-09242392A767}" destId="{1C99162C-FC2C-4C6A-A1C7-EEEB8ADA6585}" srcOrd="0" destOrd="0" presId="urn:microsoft.com/office/officeart/2005/8/layout/vList2"/>
    <dgm:cxn modelId="{FFC3F03A-7F75-4A65-BD8B-ACBC9FB1BED3}" type="presOf" srcId="{EBD3C3E8-BFFC-4510-8F13-4F968FA20E3A}" destId="{ECD57716-A938-4521-A155-DF4B60262D20}" srcOrd="0" destOrd="0" presId="urn:microsoft.com/office/officeart/2005/8/layout/vList2"/>
    <dgm:cxn modelId="{230A3A53-DDD5-4B1B-8FEA-E13F0AE38D6C}" srcId="{825212ED-1F57-4ADB-A4A8-11C78EE11866}" destId="{EBD3C3E8-BFFC-4510-8F13-4F968FA20E3A}" srcOrd="1" destOrd="0" parTransId="{157A9D64-E04A-43E2-BCFD-22B64A3BF3B2}" sibTransId="{6AF606EE-710B-4DC8-8EDE-1BD728EDB05E}"/>
    <dgm:cxn modelId="{8518159F-94EE-4C13-AD04-018B46B7713F}" type="presOf" srcId="{82D3AC75-8BF7-41A9-888A-C91B2AC6190D}" destId="{A8B72698-CC99-4DB2-981D-CBC815A41143}" srcOrd="0" destOrd="0" presId="urn:microsoft.com/office/officeart/2005/8/layout/vList2"/>
    <dgm:cxn modelId="{BFD2F6AE-9160-452B-B237-7787122473B8}" type="presOf" srcId="{825212ED-1F57-4ADB-A4A8-11C78EE11866}" destId="{EB094989-D84E-418F-BC0F-1E92CA88ED1A}" srcOrd="0" destOrd="0" presId="urn:microsoft.com/office/officeart/2005/8/layout/vList2"/>
    <dgm:cxn modelId="{2193FDCD-466E-47C4-B154-71D3084340AB}" srcId="{825212ED-1F57-4ADB-A4A8-11C78EE11866}" destId="{3FA7C55B-DF59-434B-A903-D4C9159ED0F2}" srcOrd="3" destOrd="0" parTransId="{0BBADC34-22F0-4977-AB79-7E1AF46CBF65}" sibTransId="{881EFEFD-551F-444E-A617-41E95E3997F0}"/>
    <dgm:cxn modelId="{C339E5B8-5F51-4391-BB25-77A374C3A842}" type="presParOf" srcId="{EB094989-D84E-418F-BC0F-1E92CA88ED1A}" destId="{A8B72698-CC99-4DB2-981D-CBC815A41143}" srcOrd="0" destOrd="0" presId="urn:microsoft.com/office/officeart/2005/8/layout/vList2"/>
    <dgm:cxn modelId="{E586FFFA-A118-433E-B124-AA9B9356DE99}" type="presParOf" srcId="{EB094989-D84E-418F-BC0F-1E92CA88ED1A}" destId="{C87C00F9-4AA7-4498-8720-1C0848852904}" srcOrd="1" destOrd="0" presId="urn:microsoft.com/office/officeart/2005/8/layout/vList2"/>
    <dgm:cxn modelId="{7729E3AF-6029-4B42-80B6-D857991B8D52}" type="presParOf" srcId="{EB094989-D84E-418F-BC0F-1E92CA88ED1A}" destId="{ECD57716-A938-4521-A155-DF4B60262D20}" srcOrd="2" destOrd="0" presId="urn:microsoft.com/office/officeart/2005/8/layout/vList2"/>
    <dgm:cxn modelId="{F910ED92-CB50-4676-8E37-5E45FA39F253}" type="presParOf" srcId="{EB094989-D84E-418F-BC0F-1E92CA88ED1A}" destId="{2932CFFD-97AA-4AD3-AF08-A3889FAF519E}" srcOrd="3" destOrd="0" presId="urn:microsoft.com/office/officeart/2005/8/layout/vList2"/>
    <dgm:cxn modelId="{F88F7D3C-E7B6-4B04-A39B-D9AF8DE0ECD4}" type="presParOf" srcId="{EB094989-D84E-418F-BC0F-1E92CA88ED1A}" destId="{1C99162C-FC2C-4C6A-A1C7-EEEB8ADA6585}" srcOrd="4" destOrd="0" presId="urn:microsoft.com/office/officeart/2005/8/layout/vList2"/>
    <dgm:cxn modelId="{5F7D8D73-5624-4C28-B81C-DA419A954D42}" type="presParOf" srcId="{EB094989-D84E-418F-BC0F-1E92CA88ED1A}" destId="{A105C530-3E1B-41FB-9E29-9FDB5573E882}" srcOrd="5" destOrd="0" presId="urn:microsoft.com/office/officeart/2005/8/layout/vList2"/>
    <dgm:cxn modelId="{9B67C757-23F9-41BD-BD7E-476DC115AB91}" type="presParOf" srcId="{EB094989-D84E-418F-BC0F-1E92CA88ED1A}" destId="{747B6D88-A1FD-48B7-B828-3B72801887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72698-CC99-4DB2-981D-CBC815A41143}">
      <dsp:nvSpPr>
        <dsp:cNvPr id="0" name=""/>
        <dsp:cNvSpPr/>
      </dsp:nvSpPr>
      <dsp:spPr>
        <a:xfrm>
          <a:off x="0" y="29818"/>
          <a:ext cx="6030686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1. Insufficient carbon price levels</a:t>
          </a:r>
        </a:p>
      </dsp:txBody>
      <dsp:txXfrm>
        <a:off x="33926" y="63744"/>
        <a:ext cx="5962834" cy="627128"/>
      </dsp:txXfrm>
    </dsp:sp>
    <dsp:sp modelId="{ECD57716-A938-4521-A155-DF4B60262D20}">
      <dsp:nvSpPr>
        <dsp:cNvPr id="0" name=""/>
        <dsp:cNvSpPr/>
      </dsp:nvSpPr>
      <dsp:spPr>
        <a:xfrm>
          <a:off x="0" y="802558"/>
          <a:ext cx="6030686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2. Other (non-GHG) objectives</a:t>
          </a:r>
        </a:p>
      </dsp:txBody>
      <dsp:txXfrm>
        <a:off x="33926" y="836484"/>
        <a:ext cx="5962834" cy="627128"/>
      </dsp:txXfrm>
    </dsp:sp>
    <dsp:sp modelId="{1C99162C-FC2C-4C6A-A1C7-EEEB8ADA6585}">
      <dsp:nvSpPr>
        <dsp:cNvPr id="0" name=""/>
        <dsp:cNvSpPr/>
      </dsp:nvSpPr>
      <dsp:spPr>
        <a:xfrm>
          <a:off x="0" y="1575298"/>
          <a:ext cx="6030686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3. Non-cost barriers</a:t>
          </a:r>
        </a:p>
      </dsp:txBody>
      <dsp:txXfrm>
        <a:off x="33926" y="1609224"/>
        <a:ext cx="5962834" cy="627128"/>
      </dsp:txXfrm>
    </dsp:sp>
    <dsp:sp modelId="{747B6D88-A1FD-48B7-B828-3B7280188733}">
      <dsp:nvSpPr>
        <dsp:cNvPr id="0" name=""/>
        <dsp:cNvSpPr/>
      </dsp:nvSpPr>
      <dsp:spPr>
        <a:xfrm>
          <a:off x="0" y="2348038"/>
          <a:ext cx="6030686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4. Long-term transformation</a:t>
          </a:r>
        </a:p>
      </dsp:txBody>
      <dsp:txXfrm>
        <a:off x="33926" y="2381964"/>
        <a:ext cx="596283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0.4866</cdr:x>
      <cdr:y>0.78876</cdr:y>
    </cdr:from>
    <cdr:to>
      <cdr:x>0.63925</cdr:x>
      <cdr:y>0.85345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5630" y="1987423"/>
          <a:ext cx="820535" cy="1629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GB" sz="1400" b="1" i="0">
              <a:solidFill>
                <a:srgbClr val="00B050"/>
              </a:solidFill>
            </a:rPr>
            <a:t>450</a:t>
          </a:r>
        </a:p>
      </cdr:txBody>
    </cdr:sp>
  </cdr:relSizeAnchor>
  <cdr:relSizeAnchor xmlns:cdr="http://schemas.openxmlformats.org/drawingml/2006/chartDrawing">
    <cdr:from>
      <cdr:x>0.4866</cdr:x>
      <cdr:y>0.17256</cdr:y>
    </cdr:from>
    <cdr:to>
      <cdr:x>0.63925</cdr:x>
      <cdr:y>0.23725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15630" y="434796"/>
          <a:ext cx="820535" cy="1629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GB" sz="1400" b="1" i="0" dirty="0">
              <a:solidFill>
                <a:srgbClr val="C00000"/>
              </a:solidFill>
            </a:rPr>
            <a:t>NPS</a:t>
          </a:r>
        </a:p>
      </cdr:txBody>
    </cdr:sp>
  </cdr:relSizeAnchor>
  <cdr:relSizeAnchor xmlns:cdr="http://schemas.openxmlformats.org/drawingml/2006/chartDrawing">
    <cdr:from>
      <cdr:x>0.4866</cdr:x>
      <cdr:y>0.418</cdr:y>
    </cdr:from>
    <cdr:to>
      <cdr:x>0.63925</cdr:x>
      <cdr:y>0.48269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15630" y="1053226"/>
          <a:ext cx="820535" cy="1629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GB" sz="1400" b="1" i="0">
              <a:solidFill>
                <a:srgbClr val="0070C0"/>
              </a:solidFill>
            </a:rPr>
            <a:t>Bridge</a:t>
          </a:r>
        </a:p>
      </cdr:txBody>
    </cdr:sp>
  </cdr:relSizeAnchor>
  <cdr:relSizeAnchor xmlns:cdr="http://schemas.openxmlformats.org/drawingml/2006/chartDrawing">
    <cdr:from>
      <cdr:x>0.5</cdr:x>
      <cdr:y>0.24573</cdr:y>
    </cdr:from>
    <cdr:to>
      <cdr:x>0.55</cdr:x>
      <cdr:y>0.40137</cdr:y>
    </cdr:to>
    <cdr:sp macro="" textlink="">
      <cdr:nvSpPr>
        <cdr:cNvPr id="7" name="Down Arrow 6"/>
        <cdr:cNvSpPr/>
      </cdr:nvSpPr>
      <cdr:spPr>
        <a:xfrm xmlns:a="http://schemas.openxmlformats.org/drawingml/2006/main">
          <a:off x="4037889" y="843701"/>
          <a:ext cx="403761" cy="534390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0.5</cdr:y>
    </cdr:from>
    <cdr:to>
      <cdr:x>0.55</cdr:x>
      <cdr:y>0.76494</cdr:y>
    </cdr:to>
    <cdr:sp macro="" textlink="">
      <cdr:nvSpPr>
        <cdr:cNvPr id="12" name="Down Arrow 11"/>
        <cdr:cNvSpPr/>
      </cdr:nvSpPr>
      <cdr:spPr>
        <a:xfrm xmlns:a="http://schemas.openxmlformats.org/drawingml/2006/main">
          <a:off x="4037889" y="1716750"/>
          <a:ext cx="403761" cy="90967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0.57062</cdr:x>
      <cdr:y>0.18526</cdr:y>
    </cdr:from>
    <cdr:to>
      <cdr:x>0.68385</cdr:x>
      <cdr:y>0.45158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183" y="6360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US" sz="1400" dirty="0"/>
            <a:t>Five policies that deliver </a:t>
          </a:r>
        </a:p>
        <a:p xmlns:a="http://schemas.openxmlformats.org/drawingml/2006/main">
          <a:pPr algn="l"/>
          <a:r>
            <a:rPr lang="en-US" sz="1400" dirty="0"/>
            <a:t>cost-effective short-term</a:t>
          </a:r>
        </a:p>
        <a:p xmlns:a="http://schemas.openxmlformats.org/drawingml/2006/main">
          <a:pPr algn="l"/>
          <a:r>
            <a:rPr lang="en-US" sz="1400" dirty="0"/>
            <a:t>emission reductions to peak </a:t>
          </a:r>
        </a:p>
        <a:p xmlns:a="http://schemas.openxmlformats.org/drawingml/2006/main">
          <a:pPr algn="l"/>
          <a:r>
            <a:rPr lang="en-US" sz="1400" dirty="0"/>
            <a:t>global emissions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0.57544</cdr:x>
      <cdr:y>0.55534</cdr:y>
    </cdr:from>
    <cdr:to>
      <cdr:x>0.68867</cdr:x>
      <cdr:y>0.82166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647107" y="19067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 dirty="0"/>
            <a:t>High carbon price plus early</a:t>
          </a:r>
        </a:p>
        <a:p xmlns:a="http://schemas.openxmlformats.org/drawingml/2006/main">
          <a:pPr algn="l"/>
          <a:r>
            <a:rPr lang="en-US" sz="1400" dirty="0"/>
            <a:t>support for advanced technologies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0.22399</cdr:x>
      <cdr:y>0.76587</cdr:y>
    </cdr:from>
    <cdr:to>
      <cdr:x>0.28832</cdr:x>
      <cdr:y>0.76587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8582724D-3307-4F7A-BBEA-5E4D72A4311C}"/>
            </a:ext>
          </a:extLst>
        </cdr:cNvPr>
        <cdr:cNvCxnSpPr/>
      </cdr:nvCxnSpPr>
      <cdr:spPr>
        <a:xfrm xmlns:a="http://schemas.openxmlformats.org/drawingml/2006/main" flipH="1">
          <a:off x="1006603" y="1553818"/>
          <a:ext cx="2890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0.43794</cdr:x>
      <cdr:y>0.72676</cdr:y>
    </cdr:from>
    <cdr:to>
      <cdr:x>0.54063</cdr:x>
      <cdr:y>0.84281</cdr:y>
    </cdr:to>
    <cdr:sp macro="" textlink="">
      <cdr:nvSpPr>
        <cdr:cNvPr id="13" name="TextBox 7"/>
        <cdr:cNvSpPr txBox="1"/>
      </cdr:nvSpPr>
      <cdr:spPr>
        <a:xfrm xmlns:a="http://schemas.openxmlformats.org/drawingml/2006/main">
          <a:off x="1975387" y="1474469"/>
          <a:ext cx="463204" cy="2354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800" b="1" i="0" u="none" strike="noStrike">
              <a:solidFill>
                <a:schemeClr val="accent5"/>
              </a:solidFill>
              <a:latin typeface="Arial Narrow" panose="020B0606020202030204" pitchFamily="34" charset="0"/>
            </a:rPr>
            <a:t>2020:</a:t>
          </a:r>
        </a:p>
        <a:p xmlns:a="http://schemas.openxmlformats.org/drawingml/2006/main">
          <a:r>
            <a:rPr lang="en-GB" sz="800" b="0" i="0">
              <a:solidFill>
                <a:schemeClr val="accent5"/>
              </a:solidFill>
              <a:effectLst/>
              <a:latin typeface="Arial Narrow" panose="020B0606020202030204" pitchFamily="34" charset="0"/>
              <a:ea typeface="+mn-ea"/>
              <a:cs typeface="+mn-cs"/>
            </a:rPr>
            <a:t>extra</a:t>
          </a:r>
          <a:r>
            <a:rPr lang="en-GB" sz="800" b="0" i="0" baseline="0">
              <a:solidFill>
                <a:schemeClr val="accent5"/>
              </a:solidFill>
              <a:effectLst/>
              <a:latin typeface="Arial Narrow" panose="020B0606020202030204" pitchFamily="34" charset="0"/>
              <a:ea typeface="+mn-ea"/>
              <a:cs typeface="+mn-cs"/>
            </a:rPr>
            <a:t> 4</a:t>
          </a:r>
          <a:r>
            <a:rPr lang="en-GB" sz="800" b="0" i="0">
              <a:solidFill>
                <a:schemeClr val="accent5"/>
              </a:solidFill>
              <a:effectLst/>
              <a:latin typeface="Arial Narrow" panose="020B0606020202030204" pitchFamily="34" charset="0"/>
              <a:ea typeface="+mn-ea"/>
              <a:cs typeface="+mn-cs"/>
            </a:rPr>
            <a:t>.5 Gt </a:t>
          </a:r>
          <a:endParaRPr lang="en-GB" sz="800" b="0" i="0" u="none" strike="noStrike">
            <a:solidFill>
              <a:schemeClr val="accent5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0.22399</cdr:x>
      <cdr:y>0.80517</cdr:y>
    </cdr:from>
    <cdr:to>
      <cdr:x>0.28832</cdr:x>
      <cdr:y>0.80517</cdr:y>
    </cdr:to>
    <cdr:cxnSp macro="">
      <cdr:nvCxnSpPr>
        <cdr:cNvPr id="23" name="Straight Connector 22">
          <a:extLst xmlns:a="http://schemas.openxmlformats.org/drawingml/2006/main">
            <a:ext uri="{FF2B5EF4-FFF2-40B4-BE49-F238E27FC236}">
              <a16:creationId xmlns:a16="http://schemas.microsoft.com/office/drawing/2014/main" id="{4353384A-FB34-4E73-B6FB-DEF26CCA6D3D}"/>
            </a:ext>
          </a:extLst>
        </cdr:cNvPr>
        <cdr:cNvCxnSpPr/>
      </cdr:nvCxnSpPr>
      <cdr:spPr>
        <a:xfrm xmlns:a="http://schemas.openxmlformats.org/drawingml/2006/main" flipH="1">
          <a:off x="1010337" y="1633546"/>
          <a:ext cx="290169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0.22399</cdr:x>
      <cdr:y>0.66023</cdr:y>
    </cdr:from>
    <cdr:to>
      <cdr:x>0.28832</cdr:x>
      <cdr:y>0.66023</cdr:y>
    </cdr:to>
    <cdr:cxnSp macro="">
      <cdr:nvCxnSpPr>
        <cdr:cNvPr id="30" name="Straight Connector 29">
          <a:extLst xmlns:a="http://schemas.openxmlformats.org/drawingml/2006/main">
            <a:ext uri="{FF2B5EF4-FFF2-40B4-BE49-F238E27FC236}">
              <a16:creationId xmlns:a16="http://schemas.microsoft.com/office/drawing/2014/main" id="{5D638B7F-E841-45D0-9157-C3EF744314AD}"/>
            </a:ext>
          </a:extLst>
        </cdr:cNvPr>
        <cdr:cNvCxnSpPr/>
      </cdr:nvCxnSpPr>
      <cdr:spPr>
        <a:xfrm xmlns:a="http://schemas.openxmlformats.org/drawingml/2006/main" flipH="1">
          <a:off x="1006603" y="1339500"/>
          <a:ext cx="2890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0.41694</cdr:x>
      <cdr:y>0.50777</cdr:y>
    </cdr:from>
    <cdr:to>
      <cdr:x>0.41694</cdr:x>
      <cdr:y>0.65859</cdr:y>
    </cdr:to>
    <cdr:cxnSp macro="">
      <cdr:nvCxnSpPr>
        <cdr:cNvPr id="22" name="Straight Arrow Connector 21">
          <a:extLst xmlns:a="http://schemas.openxmlformats.org/drawingml/2006/main">
            <a:ext uri="{FF2B5EF4-FFF2-40B4-BE49-F238E27FC236}">
              <a16:creationId xmlns:a16="http://schemas.microsoft.com/office/drawing/2014/main" id="{26C26AE5-8A3A-411F-AACD-B15C3D272372}"/>
            </a:ext>
          </a:extLst>
        </cdr:cNvPr>
        <cdr:cNvCxnSpPr/>
      </cdr:nvCxnSpPr>
      <cdr:spPr>
        <a:xfrm xmlns:a="http://schemas.openxmlformats.org/drawingml/2006/main">
          <a:off x="1873713" y="1030171"/>
          <a:ext cx="0" cy="3060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/>
          </a:solidFill>
          <a:headEnd type="triangle" w="sm" len="sm"/>
          <a:tailEnd type="triangle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0.39751</cdr:x>
      <cdr:y>0.76587</cdr:y>
    </cdr:from>
    <cdr:to>
      <cdr:x>0.4298</cdr:x>
      <cdr:y>0.76587</cdr:y>
    </cdr:to>
    <cdr:cxnSp macro="">
      <cdr:nvCxnSpPr>
        <cdr:cNvPr id="25" name="Straight Connector 24">
          <a:extLst xmlns:a="http://schemas.openxmlformats.org/drawingml/2006/main">
            <a:ext uri="{FF2B5EF4-FFF2-40B4-BE49-F238E27FC236}">
              <a16:creationId xmlns:a16="http://schemas.microsoft.com/office/drawing/2014/main" id="{5674D4AF-93E5-4AD3-8F8C-4E6A754E6CC0}"/>
            </a:ext>
          </a:extLst>
        </cdr:cNvPr>
        <cdr:cNvCxnSpPr/>
      </cdr:nvCxnSpPr>
      <cdr:spPr>
        <a:xfrm xmlns:a="http://schemas.openxmlformats.org/drawingml/2006/main" flipH="1">
          <a:off x="1786396" y="1553818"/>
          <a:ext cx="14511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0.41694</cdr:x>
      <cdr:y>0.81065</cdr:y>
    </cdr:from>
    <cdr:to>
      <cdr:x>0.41694</cdr:x>
      <cdr:y>0.86388</cdr:y>
    </cdr:to>
    <cdr:cxnSp macro="">
      <cdr:nvCxnSpPr>
        <cdr:cNvPr id="26" name="Straight Arrow Connector 25">
          <a:extLst xmlns:a="http://schemas.openxmlformats.org/drawingml/2006/main">
            <a:ext uri="{FF2B5EF4-FFF2-40B4-BE49-F238E27FC236}">
              <a16:creationId xmlns:a16="http://schemas.microsoft.com/office/drawing/2014/main" id="{615EB76F-D9EB-402E-8549-140A378D1952}"/>
            </a:ext>
          </a:extLst>
        </cdr:cNvPr>
        <cdr:cNvCxnSpPr/>
      </cdr:nvCxnSpPr>
      <cdr:spPr>
        <a:xfrm xmlns:a="http://schemas.openxmlformats.org/drawingml/2006/main">
          <a:off x="1873713" y="1644667"/>
          <a:ext cx="0" cy="10799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/>
          </a:solidFill>
          <a:headEnd type="triangle" w="sm" len="sm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0.41694</cdr:x>
      <cdr:y>0.70527</cdr:y>
    </cdr:from>
    <cdr:to>
      <cdr:x>0.41694</cdr:x>
      <cdr:y>0.7585</cdr:y>
    </cdr:to>
    <cdr:cxnSp macro="">
      <cdr:nvCxnSpPr>
        <cdr:cNvPr id="32" name="Straight Arrow Connector 31">
          <a:extLst xmlns:a="http://schemas.openxmlformats.org/drawingml/2006/main">
            <a:ext uri="{FF2B5EF4-FFF2-40B4-BE49-F238E27FC236}">
              <a16:creationId xmlns:a16="http://schemas.microsoft.com/office/drawing/2014/main" id="{03A9F88A-87F0-45AE-AF88-F04503612EFE}"/>
            </a:ext>
          </a:extLst>
        </cdr:cNvPr>
        <cdr:cNvCxnSpPr/>
      </cdr:nvCxnSpPr>
      <cdr:spPr>
        <a:xfrm xmlns:a="http://schemas.openxmlformats.org/drawingml/2006/main" flipV="1">
          <a:off x="1873713" y="1430864"/>
          <a:ext cx="0" cy="10799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/>
          </a:solidFill>
          <a:headEnd type="triangle" w="sm" len="sm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0.39751</cdr:x>
      <cdr:y>0.80517</cdr:y>
    </cdr:from>
    <cdr:to>
      <cdr:x>0.4298</cdr:x>
      <cdr:y>0.80517</cdr:y>
    </cdr:to>
    <cdr:cxnSp macro="">
      <cdr:nvCxnSpPr>
        <cdr:cNvPr id="33" name="Straight Connector 32">
          <a:extLst xmlns:a="http://schemas.openxmlformats.org/drawingml/2006/main">
            <a:ext uri="{FF2B5EF4-FFF2-40B4-BE49-F238E27FC236}">
              <a16:creationId xmlns:a16="http://schemas.microsoft.com/office/drawing/2014/main" id="{033AC9A2-AD3B-4D2B-9110-A3B906C67388}"/>
            </a:ext>
          </a:extLst>
        </cdr:cNvPr>
        <cdr:cNvCxnSpPr/>
      </cdr:nvCxnSpPr>
      <cdr:spPr>
        <a:xfrm xmlns:a="http://schemas.openxmlformats.org/drawingml/2006/main" flipH="1">
          <a:off x="1793022" y="1633546"/>
          <a:ext cx="1456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0.39751</cdr:x>
      <cdr:y>0.66023</cdr:y>
    </cdr:from>
    <cdr:to>
      <cdr:x>0.4298</cdr:x>
      <cdr:y>0.66023</cdr:y>
    </cdr:to>
    <cdr:cxnSp macro="">
      <cdr:nvCxnSpPr>
        <cdr:cNvPr id="35" name="Straight Connector 34">
          <a:extLst xmlns:a="http://schemas.openxmlformats.org/drawingml/2006/main">
            <a:ext uri="{FF2B5EF4-FFF2-40B4-BE49-F238E27FC236}">
              <a16:creationId xmlns:a16="http://schemas.microsoft.com/office/drawing/2014/main" id="{97532022-08B1-4FCB-8D8E-5C64C9FD7CE1}"/>
            </a:ext>
          </a:extLst>
        </cdr:cNvPr>
        <cdr:cNvCxnSpPr/>
      </cdr:nvCxnSpPr>
      <cdr:spPr>
        <a:xfrm xmlns:a="http://schemas.openxmlformats.org/drawingml/2006/main" flipH="1">
          <a:off x="1786396" y="1339500"/>
          <a:ext cx="14511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0.43899</cdr:x>
      <cdr:y>0.48236</cdr:y>
    </cdr:from>
    <cdr:to>
      <cdr:x>0.49638</cdr:x>
      <cdr:y>0.58213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972805" y="978614"/>
          <a:ext cx="257909" cy="2024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0.43794</cdr:x>
      <cdr:y>0.52315</cdr:y>
    </cdr:from>
    <cdr:to>
      <cdr:x>0.53544</cdr:x>
      <cdr:y>0.6392</cdr:y>
    </cdr:to>
    <cdr:sp macro="" textlink="">
      <cdr:nvSpPr>
        <cdr:cNvPr id="16" name="TextBox 10"/>
        <cdr:cNvSpPr txBox="1"/>
      </cdr:nvSpPr>
      <cdr:spPr>
        <a:xfrm xmlns:a="http://schemas.openxmlformats.org/drawingml/2006/main">
          <a:off x="1975387" y="1061380"/>
          <a:ext cx="439800" cy="2354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800" b="1" i="0">
              <a:solidFill>
                <a:schemeClr val="accent5"/>
              </a:solidFill>
              <a:effectLst/>
              <a:latin typeface="Arial Narrow" panose="020B0606020202030204" pitchFamily="34" charset="0"/>
              <a:ea typeface="+mn-ea"/>
              <a:cs typeface="+mn-cs"/>
            </a:rPr>
            <a:t>2025:</a:t>
          </a:r>
          <a:endParaRPr lang="en-GB" sz="800" b="1">
            <a:solidFill>
              <a:schemeClr val="accent5"/>
            </a:solidFill>
            <a:effectLst/>
            <a:latin typeface="Arial Narrow" panose="020B0606020202030204" pitchFamily="34" charset="0"/>
          </a:endParaRPr>
        </a:p>
        <a:p xmlns:a="http://schemas.openxmlformats.org/drawingml/2006/main">
          <a:r>
            <a:rPr lang="en-GB" sz="800" b="0" i="0" u="none" strike="noStrike">
              <a:solidFill>
                <a:schemeClr val="accent5"/>
              </a:solidFill>
              <a:latin typeface="Arial Narrow" panose="020B0606020202030204" pitchFamily="34" charset="0"/>
            </a:rPr>
            <a:t>extra 19 Gt </a:t>
          </a:r>
        </a:p>
      </cdr:txBody>
    </cdr:sp>
  </cdr:relSizeAnchor>
  <cdr:relSizeAnchor xmlns:cdr="http://schemas.openxmlformats.org/drawingml/2006/chartDrawing">
    <cdr:from>
      <cdr:x>0.22439</cdr:x>
      <cdr:y>0.50217</cdr:y>
    </cdr:from>
    <cdr:to>
      <cdr:x>0.4273</cdr:x>
      <cdr:y>0.50262</cdr:y>
    </cdr:to>
    <cdr:cxnSp macro="">
      <cdr:nvCxnSpPr>
        <cdr:cNvPr id="15" name="Straight Connector 14">
          <a:extLst xmlns:a="http://schemas.openxmlformats.org/drawingml/2006/main">
            <a:ext uri="{FF2B5EF4-FFF2-40B4-BE49-F238E27FC236}">
              <a16:creationId xmlns:a16="http://schemas.microsoft.com/office/drawing/2014/main" id="{F33E503F-AFBB-4356-AFEA-0DD663EF0985}"/>
            </a:ext>
          </a:extLst>
        </cdr:cNvPr>
        <cdr:cNvCxnSpPr/>
      </cdr:nvCxnSpPr>
      <cdr:spPr>
        <a:xfrm xmlns:a="http://schemas.openxmlformats.org/drawingml/2006/main" flipH="1" flipV="1">
          <a:off x="1012154" y="1018817"/>
          <a:ext cx="915258" cy="91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0.1974</cdr:x>
      <cdr:y>0.01796</cdr:y>
    </cdr:from>
    <cdr:to>
      <cdr:x>0.30903</cdr:x>
      <cdr:y>0.07152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17645" y="61929"/>
          <a:ext cx="971420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latin typeface="Arial Narrow" panose="020B0606020202030204" pitchFamily="34" charset="0"/>
            </a:rPr>
            <a:t>Bridge Scenario</a:t>
          </a:r>
          <a:endParaRPr lang="en-GB" sz="1200" b="1" dirty="0"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0.22676</cdr:x>
      <cdr:y>0.01466</cdr:y>
    </cdr:from>
    <cdr:to>
      <cdr:x>0.36724</cdr:x>
      <cdr:y>0.06713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2704" y="51594"/>
          <a:ext cx="782265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200" b="1" dirty="0">
              <a:latin typeface="Arial Narrow" panose="020B0606020202030204" pitchFamily="34" charset="0"/>
            </a:rPr>
            <a:t>450 Scenario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302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34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2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2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2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76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6FF92-C475-46D8-BC2F-5B9C4AC8F21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33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6FF92-C475-46D8-BC2F-5B9C4AC8F21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33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03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carbon price has been established as a central component of Canada’s policy package. The policy is designed as a backstop price, meaning that sub-national jurisdictions that do not meet an established benchmark will have a federal backstop price implemented, which takes the form of a carbon levy or tax, and for large final emitters the application of an output-based intensity-based tradeable performance standard, largely to help facilitate the transition for these sectors.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4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74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27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23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5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98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7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344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31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7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447675"/>
            <a:ext cx="4084637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2" y="3080085"/>
            <a:ext cx="5505291" cy="6102056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6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52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6FF92-C475-46D8-BC2F-5B9C4AC8F21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3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6FF92-C475-46D8-BC2F-5B9C4AC8F21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1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11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6FF92-C475-46D8-BC2F-5B9C4AC8F21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24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2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 noRot="1" noMove="1" noResize="1" noChangeShapeType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251520" y="2516842"/>
            <a:ext cx="8155880" cy="1161077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Century Gothic"/>
                <a:cs typeface="Century Gothic"/>
              </a:defRPr>
            </a:lvl1pPr>
          </a:lstStyle>
          <a:p>
            <a:r>
              <a:rPr lang="en-US" dirty="0"/>
              <a:t>Presentation Title – 1 or 2 lines</a:t>
            </a:r>
            <a:endParaRPr lang="en-GB" dirty="0"/>
          </a:p>
        </p:txBody>
      </p:sp>
      <p:sp>
        <p:nvSpPr>
          <p:cNvPr id="19" name="Text Placeholder 18"/>
          <p:cNvSpPr>
            <a:spLocks noGrp="1" noRot="1" noMove="1" noResize="1" noChangeShapeType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251525" y="3847252"/>
            <a:ext cx="8155875" cy="35221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/>
              <a:t>Name of presenter</a:t>
            </a:r>
            <a:endParaRPr lang="en-GB" dirty="0"/>
          </a:p>
        </p:txBody>
      </p:sp>
      <p:sp>
        <p:nvSpPr>
          <p:cNvPr id="20" name="Text Placeholder 18"/>
          <p:cNvSpPr>
            <a:spLocks noGrp="1" noRot="1" noMove="1" noResize="1" noChangeShapeType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251525" y="4205120"/>
            <a:ext cx="8160955" cy="35333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/>
              <a:t>Location and date of presentation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55600" y="3733800"/>
            <a:ext cx="8051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EA-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8" y="1574800"/>
            <a:ext cx="886270" cy="87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 only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  <p:custDataLst>
              <p:tags r:id="rId2"/>
            </p:custDataLst>
          </p:nvPr>
        </p:nvSpPr>
        <p:spPr>
          <a:xfrm>
            <a:off x="127291" y="4369861"/>
            <a:ext cx="8874208" cy="557733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/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Key point – centered</a:t>
            </a:r>
            <a:r>
              <a:rPr lang="en-US" sz="1400" i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, 1 or 2 lines, size 14, bold </a:t>
            </a:r>
            <a:endParaRPr lang="en-US" sz="1400" i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"/>
            </a:endParaRPr>
          </a:p>
        </p:txBody>
      </p:sp>
      <p:pic>
        <p:nvPicPr>
          <p:cNvPr id="6" name="Picture 5" descr="IEA-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108" y="114233"/>
            <a:ext cx="380203" cy="37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 only</a:t>
            </a:r>
          </a:p>
        </p:txBody>
      </p:sp>
      <p:sp>
        <p:nvSpPr>
          <p:cNvPr id="7" name="Text Placeholder 6"/>
          <p:cNvSpPr>
            <a:spLocks noGrp="1" noRot="1" noMove="1" noResize="1"/>
          </p:cNvSpPr>
          <p:nvPr>
            <p:ph type="body" sz="quarter" idx="11" hasCustomPrompt="1"/>
            <p:custDataLst>
              <p:tags r:id="rId2"/>
            </p:custDataLst>
          </p:nvPr>
        </p:nvSpPr>
        <p:spPr>
          <a:xfrm>
            <a:off x="211863" y="787000"/>
            <a:ext cx="8604250" cy="4109091"/>
          </a:xfrm>
        </p:spPr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en-US" dirty="0"/>
              <a:t>Insert text/bulleted list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EA-gree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108" y="114233"/>
            <a:ext cx="380203" cy="37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 only, not to be re-sized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EA-gree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108" y="114233"/>
            <a:ext cx="380203" cy="37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8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6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xfrm>
            <a:off x="246588" y="798575"/>
            <a:ext cx="4082345" cy="4143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Text Placeholder 6"/>
          <p:cNvSpPr>
            <a:spLocks noGrp="1" noRot="1" noMove="1" noResize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488792" y="788929"/>
            <a:ext cx="4082345" cy="4143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 only, not to be re-sized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EA-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108" y="114233"/>
            <a:ext cx="380203" cy="37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4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branded opening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01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66334" y="114236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 only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418" y="92585"/>
            <a:ext cx="381251" cy="38601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  <p:custDataLst>
              <p:tags r:id="rId2"/>
            </p:custDataLst>
          </p:nvPr>
        </p:nvSpPr>
        <p:spPr>
          <a:xfrm>
            <a:off x="127291" y="4369862"/>
            <a:ext cx="8874208" cy="557733"/>
          </a:xfrm>
          <a:blipFill>
            <a:blip r:embed="rId5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/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Key point – centered</a:t>
            </a:r>
            <a:r>
              <a:rPr lang="en-US" sz="1400" i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, 1 or 2 lines, size 14, bold </a:t>
            </a:r>
            <a:endParaRPr lang="en-US" sz="1400" i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202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74517"/>
            <a:ext cx="8780338" cy="385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4" name="Footer Placeholder 11"/>
          <p:cNvSpPr txBox="1">
            <a:spLocks/>
          </p:cNvSpPr>
          <p:nvPr/>
        </p:nvSpPr>
        <p:spPr>
          <a:xfrm>
            <a:off x="8426027" y="4927594"/>
            <a:ext cx="663786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IEA 2017</a:t>
            </a:r>
          </a:p>
        </p:txBody>
      </p:sp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3" r:id="rId2"/>
    <p:sldLayoutId id="2147483704" r:id="rId3"/>
    <p:sldLayoutId id="2147483706" r:id="rId4"/>
    <p:sldLayoutId id="2147483686" r:id="rId5"/>
    <p:sldLayoutId id="2147483705" r:id="rId6"/>
    <p:sldLayoutId id="214748370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20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500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spcBef>
          <a:spcPts val="500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∙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moarif@iea.or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iea" TargetMode="External"/><Relationship Id="rId4" Type="http://schemas.openxmlformats.org/officeDocument/2006/relationships/hyperlink" Target="http://www.iea.org/topics/climatechang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 noRot="1" noMove="1" noResize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Carbon pricing and policy packages for energy transitions</a:t>
            </a:r>
            <a:br>
              <a:rPr lang="en-GB" dirty="0"/>
            </a:br>
            <a:endParaRPr lang="en-US" dirty="0"/>
          </a:p>
        </p:txBody>
      </p:sp>
      <p:sp>
        <p:nvSpPr>
          <p:cNvPr id="9" name="Text Placeholder 8"/>
          <p:cNvSpPr>
            <a:spLocks noGrp="1" noRot="1" noMove="1" noResize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Sara </a:t>
            </a:r>
            <a:r>
              <a:rPr lang="en-US" sz="2400" dirty="0" err="1"/>
              <a:t>Moarif</a:t>
            </a:r>
            <a:r>
              <a:rPr lang="en-US" sz="2400" dirty="0"/>
              <a:t>, Acting Head, Environment and Climate Change Unit, IEA</a:t>
            </a:r>
            <a:endParaRPr lang="en-US" dirty="0"/>
          </a:p>
        </p:txBody>
      </p:sp>
      <p:sp>
        <p:nvSpPr>
          <p:cNvPr id="10" name="Text Placeholder 9"/>
          <p:cNvSpPr>
            <a:spLocks noGrp="1" noRot="1" noMove="1" noResize="1"/>
          </p:cNvSpPr>
          <p:nvPr>
            <p:ph type="body" sz="quarter" idx="1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sz="1700" i="1" dirty="0"/>
              <a:t>Asia Pacific Climate Week, Singapore, 12 July 2018</a:t>
            </a:r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2055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Policy packages with “moderate” carbon prices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Expected carbon prices are well below those needed to meet climate objectives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35760"/>
              </p:ext>
            </p:extLst>
          </p:nvPr>
        </p:nvGraphicFramePr>
        <p:xfrm>
          <a:off x="228601" y="635394"/>
          <a:ext cx="8259417" cy="365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512"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Region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2030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2040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34">
                <a:tc rowSpan="5">
                  <a:txBody>
                    <a:bodyPr/>
                    <a:lstStyle/>
                    <a:p>
                      <a:pPr marL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NPS</a:t>
                      </a:r>
                    </a:p>
                    <a:p>
                      <a:pPr marL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[And “Bridge” Scenario]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European Union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37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50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Chile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6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12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20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Republic of Korea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37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50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China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23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35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South Africa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7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15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24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34">
                <a:tc rowSpan="6">
                  <a:txBody>
                    <a:bodyPr/>
                    <a:lstStyle/>
                    <a:p>
                      <a:pPr marL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450 Scenario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United States and Canada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100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140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European Union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22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100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140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Japan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100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140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Republic of Korea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100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140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Australia and New Zealand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100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140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China, Russia, Brazil and South Africa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10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75</a:t>
                      </a:r>
                      <a:endParaRPr lang="en-GB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125</a:t>
                      </a:r>
                      <a:endParaRPr lang="en-GB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5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Comparing the role of carbon price and policies in IEA scenarios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Targeted policies can peak emissions, but high carbon prices and advance technologies give deeper reductions consistent with climate goals 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85549893"/>
              </p:ext>
            </p:extLst>
          </p:nvPr>
        </p:nvGraphicFramePr>
        <p:xfrm>
          <a:off x="462580" y="817423"/>
          <a:ext cx="8075778" cy="343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63478" y="3676207"/>
            <a:ext cx="31805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</a:t>
            </a:r>
            <a:r>
              <a:rPr lang="en-GB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World Energy Outlook Special Report: Energy and Climate Change, 2015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336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74477"/>
            <a:ext cx="8299450" cy="441325"/>
          </a:xfrm>
        </p:spPr>
        <p:txBody>
          <a:bodyPr/>
          <a:lstStyle/>
          <a:p>
            <a:r>
              <a:rPr lang="en-US" dirty="0"/>
              <a:t>Emissions from new investments in power generation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targeted policies of the Bridge Scenario do a good job of aligning new power sector investment with a 2C Scenario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63478" y="3676207"/>
            <a:ext cx="31805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</a:t>
            </a:r>
            <a:r>
              <a:rPr lang="en-GB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World Energy Outlook Special Report: Energy and Climate Change, 2015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0299929"/>
              </p:ext>
            </p:extLst>
          </p:nvPr>
        </p:nvGraphicFramePr>
        <p:xfrm>
          <a:off x="317366" y="693682"/>
          <a:ext cx="7317255" cy="340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040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74477"/>
            <a:ext cx="8299450" cy="441325"/>
          </a:xfrm>
        </p:spPr>
        <p:txBody>
          <a:bodyPr/>
          <a:lstStyle/>
          <a:p>
            <a:r>
              <a:rPr lang="en-US" dirty="0"/>
              <a:t>What’s missing? Coal retirement and CCS retrofit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High carbon prices in the 450 Scenario are needed to drive early retirement of coal plant and retrofit for carbon capture and storage.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63478" y="3676207"/>
            <a:ext cx="31805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</a:t>
            </a:r>
            <a:r>
              <a:rPr lang="en-GB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World Energy Outlook Special Report: Energy and Climate Change, 2015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308005"/>
              </p:ext>
            </p:extLst>
          </p:nvPr>
        </p:nvGraphicFramePr>
        <p:xfrm>
          <a:off x="181155" y="741873"/>
          <a:ext cx="8701518" cy="34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027217"/>
              </p:ext>
            </p:extLst>
          </p:nvPr>
        </p:nvGraphicFramePr>
        <p:xfrm>
          <a:off x="3314199" y="741617"/>
          <a:ext cx="5568474" cy="351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9392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74477"/>
            <a:ext cx="8299450" cy="441325"/>
          </a:xfrm>
        </p:spPr>
        <p:txBody>
          <a:bodyPr>
            <a:normAutofit/>
          </a:bodyPr>
          <a:lstStyle/>
          <a:p>
            <a:r>
              <a:rPr lang="en-GB" dirty="0"/>
              <a:t>Transport sector: Comprehensive policy packages needed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Carbon pricing itself cannot unlock more substantial technology shifts such as electrification or advanced biofuels development. 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2"/>
          <a:stretch/>
        </p:blipFill>
        <p:spPr bwMode="auto">
          <a:xfrm>
            <a:off x="1078872" y="624681"/>
            <a:ext cx="6314387" cy="3636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63478" y="3676207"/>
            <a:ext cx="31805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</a:t>
            </a:r>
            <a:r>
              <a:rPr lang="en-GB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World Energy Outlook Special Report: Energy and Climate Change, 2015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3747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Carbon pricing is key; but other policies are needed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93669" y="787000"/>
            <a:ext cx="5904411" cy="4670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Other policies can address…</a:t>
            </a: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89119" y="1385854"/>
            <a:ext cx="339635" cy="48332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1766487"/>
              </p:ext>
            </p:extLst>
          </p:nvPr>
        </p:nvGraphicFramePr>
        <p:xfrm>
          <a:off x="1680754" y="2011679"/>
          <a:ext cx="6030686" cy="307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595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114236"/>
            <a:ext cx="8299450" cy="441325"/>
          </a:xfrm>
        </p:spPr>
        <p:txBody>
          <a:bodyPr>
            <a:normAutofit/>
          </a:bodyPr>
          <a:lstStyle/>
          <a:p>
            <a:r>
              <a:rPr lang="en-GB" dirty="0"/>
              <a:t>Domains of policy packages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54279"/>
              </p:ext>
            </p:extLst>
          </p:nvPr>
        </p:nvGraphicFramePr>
        <p:xfrm>
          <a:off x="142080" y="1255475"/>
          <a:ext cx="8780464" cy="2829645"/>
        </p:xfrm>
        <a:graphic>
          <a:graphicData uri="http://schemas.openxmlformats.org/drawingml/2006/table">
            <a:tbl>
              <a:tblPr/>
              <a:tblGrid>
                <a:gridCol w="548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2" gridSpan="14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64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5" name="Rounded Rectangle 44"/>
          <p:cNvSpPr/>
          <p:nvPr/>
        </p:nvSpPr>
        <p:spPr>
          <a:xfrm>
            <a:off x="2598737" y="1433636"/>
            <a:ext cx="3805238" cy="1489075"/>
          </a:xfrm>
          <a:prstGeom prst="roundRect">
            <a:avLst>
              <a:gd name="adj" fmla="val 7498"/>
            </a:avLst>
          </a:prstGeom>
          <a:solidFill>
            <a:schemeClr val="bg1">
              <a:lumMod val="95000"/>
              <a:alpha val="40000"/>
            </a:schemeClr>
          </a:solidFill>
          <a:ln>
            <a:solidFill>
              <a:srgbClr val="365F9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46" name="Oval 152"/>
          <p:cNvSpPr/>
          <p:nvPr/>
        </p:nvSpPr>
        <p:spPr>
          <a:xfrm>
            <a:off x="5160962" y="2043236"/>
            <a:ext cx="1216025" cy="83661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2643187" y="1484436"/>
            <a:ext cx="3714750" cy="503237"/>
          </a:xfrm>
          <a:prstGeom prst="roundRect">
            <a:avLst/>
          </a:prstGeom>
          <a:solidFill>
            <a:srgbClr val="365F9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kern="0" dirty="0">
                <a:latin typeface="Arial Narrow" panose="020B0606020202030204" pitchFamily="34" charset="0"/>
                <a:ea typeface="Yu Gothic" panose="020B0400000000000000" pitchFamily="34" charset="-128"/>
              </a:rPr>
              <a:t>Real-world policy packages</a:t>
            </a:r>
          </a:p>
          <a:p>
            <a:pPr algn="ctr"/>
            <a:r>
              <a:rPr lang="en-GB" sz="1200" b="1" kern="0" dirty="0">
                <a:latin typeface="Arial Narrow" panose="020B0606020202030204" pitchFamily="34" charset="0"/>
                <a:ea typeface="Yu Gothic" panose="020B0400000000000000" pitchFamily="34" charset="-128"/>
              </a:rPr>
              <a:t>Domains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688279" y="2076573"/>
            <a:ext cx="1189342" cy="758825"/>
            <a:chOff x="0" y="0"/>
            <a:chExt cx="1600021" cy="1599960"/>
          </a:xfrm>
        </p:grpSpPr>
        <p:sp>
          <p:nvSpPr>
            <p:cNvPr id="49" name="Oval 152"/>
            <p:cNvSpPr/>
            <p:nvPr/>
          </p:nvSpPr>
          <p:spPr>
            <a:xfrm>
              <a:off x="61" y="0"/>
              <a:ext cx="1599960" cy="1599960"/>
            </a:xfrm>
            <a:prstGeom prst="roundRect">
              <a:avLst/>
            </a:prstGeom>
            <a:solidFill>
              <a:srgbClr val="FFDF79">
                <a:alpha val="4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wrap="square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50" name="Oval 4"/>
            <p:cNvSpPr/>
            <p:nvPr/>
          </p:nvSpPr>
          <p:spPr>
            <a:xfrm>
              <a:off x="0" y="440199"/>
              <a:ext cx="1599960" cy="629091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Negative cost opportunities  </a:t>
              </a:r>
              <a:endParaRPr lang="en-GB" sz="14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1" name="Oval 8"/>
          <p:cNvSpPr/>
          <p:nvPr/>
        </p:nvSpPr>
        <p:spPr>
          <a:xfrm>
            <a:off x="5165725" y="2043236"/>
            <a:ext cx="1204912" cy="801687"/>
          </a:xfrm>
          <a:prstGeom prst="round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Short-term investment for long-term</a:t>
            </a:r>
            <a:r>
              <a:rPr lang="en-GB" sz="1200" b="1" baseline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returns</a:t>
            </a:r>
            <a:endParaRPr lang="en-GB" sz="1400" kern="1200" dirty="0">
              <a:latin typeface="Arial Narrow" panose="020B060602020203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46075" y="1433636"/>
            <a:ext cx="1870075" cy="1924050"/>
          </a:xfrm>
          <a:prstGeom prst="roundRect">
            <a:avLst>
              <a:gd name="adj" fmla="val 6976"/>
            </a:avLst>
          </a:prstGeom>
          <a:solidFill>
            <a:schemeClr val="bg1">
              <a:lumMod val="95000"/>
              <a:alpha val="40000"/>
            </a:schemeClr>
          </a:solidFill>
          <a:ln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19100" y="1484436"/>
            <a:ext cx="1724025" cy="481012"/>
          </a:xfrm>
          <a:prstGeom prst="roundRect">
            <a:avLst/>
          </a:prstGeom>
          <a:solidFill>
            <a:srgbClr val="B0CA7C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kern="0" dirty="0">
                <a:latin typeface="Arial Narrow" panose="020B0606020202030204" pitchFamily="34" charset="0"/>
                <a:ea typeface="Yu Gothic" panose="020B0400000000000000" pitchFamily="34" charset="-128"/>
              </a:rPr>
              <a:t>Multiple objectives</a:t>
            </a:r>
            <a:endParaRPr lang="en-GB" sz="1300" b="1" kern="0" dirty="0"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97675" y="1433636"/>
            <a:ext cx="1870075" cy="1924050"/>
          </a:xfrm>
          <a:prstGeom prst="roundRect">
            <a:avLst>
              <a:gd name="adj" fmla="val 7291"/>
            </a:avLst>
          </a:prstGeom>
          <a:noFill/>
          <a:ln w="28575" cap="rnd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19100" y="2076573"/>
            <a:ext cx="1724025" cy="3667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Economic development</a:t>
            </a:r>
            <a:endParaRPr lang="en-GB" sz="1200" kern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19100" y="2468686"/>
            <a:ext cx="1724025" cy="366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Social and health benefits</a:t>
            </a:r>
            <a:endParaRPr lang="en-GB" sz="1200" kern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858000" y="2468686"/>
            <a:ext cx="1757362" cy="403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 dirty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Historical economic structure &amp; existing assets</a:t>
            </a:r>
            <a:endParaRPr lang="en-GB" sz="1200" kern="0" dirty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598737" y="3314823"/>
            <a:ext cx="3805238" cy="449263"/>
          </a:xfrm>
          <a:prstGeom prst="roundRect">
            <a:avLst/>
          </a:prstGeom>
          <a:solidFill>
            <a:srgbClr val="365F9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rtl="0" eaLnBrk="1" latinLnBrk="0" hangingPunct="1"/>
            <a:r>
              <a:rPr lang="en-US" sz="1800" b="1" kern="0" dirty="0">
                <a:solidFill>
                  <a:schemeClr val="bg1"/>
                </a:solidFill>
                <a:latin typeface="Arial Narrow" panose="020B0606020202030204" pitchFamily="34" charset="0"/>
                <a:ea typeface="Yu Gothic" panose="020B0400000000000000" pitchFamily="34" charset="-128"/>
                <a:cs typeface="+mn-cs"/>
              </a:rPr>
              <a:t>Sustainable energy transition</a:t>
            </a:r>
            <a:endParaRPr lang="en-GB" sz="1800" b="1" kern="0" dirty="0">
              <a:solidFill>
                <a:schemeClr val="bg1"/>
              </a:solidFill>
              <a:latin typeface="Arial Narrow" panose="020B0606020202030204" pitchFamily="34" charset="0"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59" name="Right Arrow 58"/>
          <p:cNvSpPr/>
          <p:nvPr/>
        </p:nvSpPr>
        <p:spPr>
          <a:xfrm rot="5400000">
            <a:off x="5232400" y="2770311"/>
            <a:ext cx="238125" cy="72707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60" name="Right Arrow 59"/>
          <p:cNvSpPr/>
          <p:nvPr/>
        </p:nvSpPr>
        <p:spPr>
          <a:xfrm rot="5400000">
            <a:off x="3527425" y="2763961"/>
            <a:ext cx="238125" cy="72707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858000" y="1484436"/>
            <a:ext cx="1757362" cy="4810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kern="0" dirty="0">
                <a:latin typeface="Arial Narrow" panose="020B0606020202030204" pitchFamily="34" charset="0"/>
                <a:ea typeface="Yu Gothic" panose="020B0400000000000000" pitchFamily="34" charset="-128"/>
              </a:rPr>
              <a:t>Constraints</a:t>
            </a:r>
            <a:endParaRPr lang="en-GB" sz="1300" b="1" kern="0" dirty="0"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858000" y="2043236"/>
            <a:ext cx="1757362" cy="4000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 dirty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Economic</a:t>
            </a:r>
            <a:r>
              <a:rPr lang="en-US" sz="1200" kern="0" baseline="0" dirty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 competitiveness</a:t>
            </a:r>
            <a:r>
              <a:rPr lang="en-US" sz="1200" kern="0" dirty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 and distributional impacts</a:t>
            </a:r>
            <a:endParaRPr lang="en-GB" sz="1200" kern="0" dirty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2319337" y="1938461"/>
            <a:ext cx="233363" cy="72866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  <p:sp>
        <p:nvSpPr>
          <p:cNvPr id="64" name="Oval 152"/>
          <p:cNvSpPr/>
          <p:nvPr/>
        </p:nvSpPr>
        <p:spPr>
          <a:xfrm>
            <a:off x="3877576" y="2052761"/>
            <a:ext cx="1241425" cy="836612"/>
          </a:xfrm>
          <a:prstGeom prst="round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65" name="Oval 6"/>
          <p:cNvSpPr/>
          <p:nvPr/>
        </p:nvSpPr>
        <p:spPr>
          <a:xfrm>
            <a:off x="3911600" y="2076573"/>
            <a:ext cx="1241425" cy="768350"/>
          </a:xfrm>
          <a:prstGeom prst="round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Optimisation</a:t>
            </a:r>
            <a:r>
              <a:rPr lang="en-GB" sz="1200" b="1" baseline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based on pricing</a:t>
            </a:r>
            <a:endParaRPr lang="en-GB" sz="1400" kern="1200" dirty="0">
              <a:latin typeface="Arial Narrow" panose="020B0606020202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2750" y="2867148"/>
            <a:ext cx="1730375" cy="3667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 dirty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Energy security</a:t>
            </a:r>
            <a:endParaRPr lang="en-GB" sz="1200" kern="0" dirty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850062" y="2889373"/>
            <a:ext cx="1765300" cy="3667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kern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Attractiveness</a:t>
            </a:r>
            <a:r>
              <a:rPr lang="en-US" sz="1200" kern="0" baseline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 to </a:t>
            </a:r>
            <a:r>
              <a:rPr lang="en-US" sz="1200" kern="0">
                <a:solidFill>
                  <a:schemeClr val="tx1"/>
                </a:solidFill>
                <a:latin typeface="Arial Narrow" panose="020B0606020202030204" pitchFamily="34" charset="0"/>
                <a:ea typeface="Yu Gothic" panose="020B0400000000000000" pitchFamily="34" charset="-128"/>
              </a:rPr>
              <a:t>investment</a:t>
            </a:r>
            <a:endParaRPr lang="en-GB" sz="1200" kern="0">
              <a:solidFill>
                <a:schemeClr val="tx1"/>
              </a:solidFill>
              <a:latin typeface="Arial Narrow" panose="020B0606020202030204" pitchFamily="34" charset="0"/>
              <a:ea typeface="Yu Gothic" panose="020B0400000000000000" pitchFamily="34" charset="-128"/>
            </a:endParaRPr>
          </a:p>
        </p:txBody>
      </p:sp>
      <p:sp>
        <p:nvSpPr>
          <p:cNvPr id="68" name="Right Arrow 67"/>
          <p:cNvSpPr/>
          <p:nvPr/>
        </p:nvSpPr>
        <p:spPr>
          <a:xfrm rot="10800000">
            <a:off x="6484937" y="1940048"/>
            <a:ext cx="233363" cy="72866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kern="0"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6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6" grpId="1" animBg="1"/>
      <p:bldP spid="47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5" grpId="1"/>
      <p:bldP spid="66" grpId="0" animBg="1"/>
      <p:bldP spid="67" grpId="0" animBg="1"/>
      <p:bldP spid="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114236"/>
            <a:ext cx="8299450" cy="441325"/>
          </a:xfrm>
        </p:spPr>
        <p:txBody>
          <a:bodyPr/>
          <a:lstStyle/>
          <a:p>
            <a:r>
              <a:rPr lang="en-US" dirty="0" err="1"/>
              <a:t>Optimising</a:t>
            </a:r>
            <a:r>
              <a:rPr lang="en-US" dirty="0"/>
              <a:t> for short- and long-term reductions ?</a:t>
            </a:r>
            <a:endParaRPr lang="en-GB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" y="4417038"/>
            <a:ext cx="9144000" cy="5463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policy package for long-term transition may contain different elements than one for a shorter timeframe</a:t>
            </a:r>
            <a:endParaRPr lang="en-GB" dirty="0"/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004617411"/>
              </p:ext>
            </p:extLst>
          </p:nvPr>
        </p:nvGraphicFramePr>
        <p:xfrm>
          <a:off x="270164" y="665507"/>
          <a:ext cx="8603673" cy="341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963478" y="3928201"/>
            <a:ext cx="29314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</a:t>
            </a:r>
            <a:r>
              <a:rPr kumimoji="0" lang="en-GB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Perrissin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kumimoji="0" lang="en-GB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Foussard</a:t>
            </a:r>
            <a:r>
              <a:rPr kumimoji="0" lang="en-GB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., 2016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546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5" y="3195973"/>
            <a:ext cx="8155880" cy="432301"/>
          </a:xfrm>
        </p:spPr>
        <p:txBody>
          <a:bodyPr/>
          <a:lstStyle/>
          <a:p>
            <a:r>
              <a:rPr lang="en-GB" sz="2400" dirty="0"/>
              <a:t>3. Examples: carbon pricing within policy packages</a:t>
            </a:r>
            <a:endParaRPr lang="fr-FR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681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Interesting elements of Canada case study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11400" y="787000"/>
            <a:ext cx="4308856" cy="328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Shared jurisdiction on energy and climate policy between federal and sub-national governments</a:t>
            </a:r>
          </a:p>
          <a:p>
            <a:pPr marL="0" indent="0">
              <a:buNone/>
            </a:pPr>
            <a:r>
              <a:rPr lang="en-US" dirty="0"/>
              <a:t>2) Important global energy producer with strong climate and energy transition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0" t="13692" r="36875" b="3797"/>
          <a:stretch/>
        </p:blipFill>
        <p:spPr bwMode="auto">
          <a:xfrm>
            <a:off x="6774410" y="2163841"/>
            <a:ext cx="2036215" cy="258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4127500" y="2971797"/>
            <a:ext cx="558800" cy="685799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165100" y="762001"/>
            <a:ext cx="1816100" cy="185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6000" indent="-216000" algn="l" defTabSz="914400" rtl="0" eaLnBrk="1" latinLnBrk="0" hangingPunct="1">
              <a:spcBef>
                <a:spcPts val="220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National circumstances shape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Down Arrow 9"/>
          <p:cNvSpPr/>
          <p:nvPr/>
        </p:nvSpPr>
        <p:spPr>
          <a:xfrm>
            <a:off x="431800" y="2971797"/>
            <a:ext cx="558800" cy="685799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1955800" y="901700"/>
            <a:ext cx="355600" cy="17145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2311400" y="4030324"/>
            <a:ext cx="4308856" cy="99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6000" indent="-216000" algn="l" defTabSz="914400" rtl="0" eaLnBrk="1" latinLnBrk="0" hangingPunct="1">
              <a:spcBef>
                <a:spcPts val="220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Complex package of policies under the </a:t>
            </a:r>
            <a:r>
              <a:rPr lang="en-US" i="1" dirty="0"/>
              <a:t>Pan-Canadian Framework on Clean Growth and Climate Change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165100" y="3657595"/>
            <a:ext cx="1816100" cy="136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6000" indent="-216000" algn="l" defTabSz="914400" rtl="0" eaLnBrk="1" latinLnBrk="0" hangingPunct="1">
              <a:spcBef>
                <a:spcPts val="220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the policy package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9" grpId="0"/>
      <p:bldP spid="10" grpId="0" animBg="1"/>
      <p:bldP spid="12" grpId="0" animBg="1"/>
      <p:bldP spid="13" grpId="0" build="allAtOnce"/>
      <p:bldP spid="13" grpId="1" build="allAtOnce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245618"/>
            <a:ext cx="8155880" cy="432301"/>
          </a:xfrm>
        </p:spPr>
        <p:txBody>
          <a:bodyPr/>
          <a:lstStyle/>
          <a:p>
            <a:r>
              <a:rPr lang="en-GB" sz="2400" dirty="0"/>
              <a:t>1. Context: energy and climate policies</a:t>
            </a:r>
            <a:endParaRPr lang="fr-FR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93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Shared jurisdiction over low-carbon energy policy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Both benefits and costs to policy being driven at the sub-national level</a:t>
            </a:r>
          </a:p>
          <a:p>
            <a:r>
              <a:rPr lang="en-US" dirty="0"/>
              <a:t>Canada’s approach to carbon pricing: balancing federal coordination with sub-national autonomy:</a:t>
            </a:r>
          </a:p>
          <a:p>
            <a:pPr lvl="1"/>
            <a:r>
              <a:rPr lang="en-US" dirty="0"/>
              <a:t>Backstop carbon price only applies to jurisdictions that do not meet benchmark</a:t>
            </a:r>
          </a:p>
          <a:p>
            <a:pPr lvl="1"/>
            <a:r>
              <a:rPr lang="en-US" dirty="0"/>
              <a:t>Revenues of federally-imposed carbon price are fully returned to jurisdictions</a:t>
            </a:r>
          </a:p>
          <a:p>
            <a:pPr lvl="1"/>
            <a:r>
              <a:rPr lang="en-US" dirty="0"/>
              <a:t>Many policy design features are left to provinces/territories</a:t>
            </a:r>
          </a:p>
          <a:p>
            <a:pPr lvl="1"/>
            <a:r>
              <a:rPr lang="en-US" dirty="0"/>
              <a:t>Silent on jurisdictions’ GHG targets and contributions to national target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1029" name="Picture 5" descr="http://www.climatechange.gc.ca/content/6/F/5/6F5366D6-0B09-40D8-A30B-0EBBBA364013/2016-12-09_1170x34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6" t="25368" r="7037" b="19921"/>
          <a:stretch/>
        </p:blipFill>
        <p:spPr bwMode="auto">
          <a:xfrm>
            <a:off x="266701" y="3308270"/>
            <a:ext cx="8639174" cy="163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10326" y="4728031"/>
            <a:ext cx="24955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Credit: Environment and Climate Change Canada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Complementing a carbon price with other policies in Canada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12"/>
          <p:cNvSpPr txBox="1">
            <a:spLocks noRot="1" noMove="1" noResize="1"/>
          </p:cNvSpPr>
          <p:nvPr>
            <p:custDataLst>
              <p:tags r:id="rId1"/>
            </p:custDataLst>
          </p:nvPr>
        </p:nvSpPr>
        <p:spPr>
          <a:xfrm>
            <a:off x="127291" y="4369861"/>
            <a:ext cx="8874208" cy="55773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vert="horz" lIns="91440" tIns="45720" rIns="91440" bIns="45720" rtlCol="0">
            <a:normAutofit fontScale="92500"/>
          </a:bodyPr>
          <a:lstStyle>
            <a:lvl1pPr marL="216000" indent="-216000" algn="l" defTabSz="914400" rtl="0" eaLnBrk="1" latinLnBrk="0" hangingPunct="1">
              <a:spcBef>
                <a:spcPts val="220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b="1" dirty="0"/>
              <a:t>Carbon pricing is critical to driving energy transition, but other policies are needed.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5683" y="819705"/>
          <a:ext cx="3285069" cy="331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069">
                  <a:extLst>
                    <a:ext uri="{9D8B030D-6E8A-4147-A177-3AD203B41FA5}">
                      <a16:colId xmlns:a16="http://schemas.microsoft.com/office/drawing/2014/main" val="4118596613"/>
                    </a:ext>
                  </a:extLst>
                </a:gridCol>
              </a:tblGrid>
              <a:tr h="608709">
                <a:tc>
                  <a:txBody>
                    <a:bodyPr/>
                    <a:lstStyle/>
                    <a:p>
                      <a:r>
                        <a:rPr lang="en-GB" dirty="0"/>
                        <a:t>Role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87878"/>
                  </a:ext>
                </a:extLst>
              </a:tr>
              <a:tr h="1050648">
                <a:tc>
                  <a:txBody>
                    <a:bodyPr/>
                    <a:lstStyle/>
                    <a:p>
                      <a:r>
                        <a:rPr lang="en-GB" dirty="0"/>
                        <a:t>Acting where carbon prices do not act effectively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789757"/>
                  </a:ext>
                </a:extLst>
              </a:tr>
              <a:tr h="608709">
                <a:tc>
                  <a:txBody>
                    <a:bodyPr/>
                    <a:lstStyle/>
                    <a:p>
                      <a:r>
                        <a:rPr lang="en-GB" dirty="0"/>
                        <a:t>Lowering long-term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897983"/>
                  </a:ext>
                </a:extLst>
              </a:tr>
              <a:tr h="1050648">
                <a:tc>
                  <a:txBody>
                    <a:bodyPr/>
                    <a:lstStyle/>
                    <a:p>
                      <a:r>
                        <a:rPr lang="en-GB" dirty="0"/>
                        <a:t>Strengthening </a:t>
                      </a:r>
                      <a:r>
                        <a:rPr lang="en-GB" baseline="0" dirty="0"/>
                        <a:t>a “real world” carbon price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6619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036834" y="1663186"/>
            <a:ext cx="745106" cy="374904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83480" y="819705"/>
          <a:ext cx="3917205" cy="335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205">
                  <a:extLst>
                    <a:ext uri="{9D8B030D-6E8A-4147-A177-3AD203B41FA5}">
                      <a16:colId xmlns:a16="http://schemas.microsoft.com/office/drawing/2014/main" val="4118596613"/>
                    </a:ext>
                  </a:extLst>
                </a:gridCol>
              </a:tblGrid>
              <a:tr h="608709">
                <a:tc>
                  <a:txBody>
                    <a:bodyPr/>
                    <a:lstStyle/>
                    <a:p>
                      <a:r>
                        <a:rPr lang="en-GB" dirty="0"/>
                        <a:t>Canadian</a:t>
                      </a:r>
                      <a:r>
                        <a:rPr lang="en-GB" baseline="0" dirty="0"/>
                        <a:t> policy examples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87878"/>
                  </a:ext>
                </a:extLst>
              </a:tr>
              <a:tr h="10506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National Model</a:t>
                      </a:r>
                      <a:r>
                        <a:rPr lang="en-GB" baseline="0" dirty="0"/>
                        <a:t> Building Code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Appliance energy efficiency standards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789757"/>
                  </a:ext>
                </a:extLst>
              </a:tr>
              <a:tr h="6087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Financial</a:t>
                      </a:r>
                      <a:r>
                        <a:rPr lang="en-GB" baseline="0" dirty="0"/>
                        <a:t> and research support at all stages of innovation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897983"/>
                  </a:ext>
                </a:extLst>
              </a:tr>
              <a:tr h="10506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Coal phase-out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Vehicle</a:t>
                      </a:r>
                      <a:r>
                        <a:rPr lang="en-GB" baseline="0" dirty="0"/>
                        <a:t> emissions standards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6619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4079120" y="2590149"/>
            <a:ext cx="745106" cy="374904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76094" y="3388034"/>
            <a:ext cx="745106" cy="374904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80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Example: Policy packages in Canada’s transport sector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599" y="644525"/>
          <a:ext cx="8639176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</a:t>
                      </a:r>
                      <a:r>
                        <a:rPr lang="en-US" baseline="0" dirty="0"/>
                        <a:t> objective(s)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Vehicle emissions standards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Improve vehicle fuel efficiency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Renewable</a:t>
                      </a:r>
                      <a:r>
                        <a:rPr lang="en-US" sz="1600" baseline="0" dirty="0"/>
                        <a:t> Fuels Regulation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Drive switch to biofuels in transportation and supporting infrastructure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Clean Fuel Standard  (proposed)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Drive switch to cleaner</a:t>
                      </a:r>
                      <a:r>
                        <a:rPr lang="en-US" sz="1600" baseline="0" dirty="0"/>
                        <a:t> fuels in all sectors and supporting infrastructure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Support for transit and active transportation;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Urban planning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Drive</a:t>
                      </a:r>
                      <a:r>
                        <a:rPr lang="en-US" sz="1600" baseline="0" dirty="0"/>
                        <a:t> modal shift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Reduce vehicle distance travelled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Carbon price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Lower</a:t>
                      </a:r>
                      <a:r>
                        <a:rPr lang="en-US" sz="1600" baseline="0" dirty="0"/>
                        <a:t> demand (especially in the long term)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Switch to cleaner fuels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Drive modal shift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xfrm>
            <a:off x="127291" y="4369861"/>
            <a:ext cx="8874208" cy="557733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Different policies in the transport sector serve different objectives</a:t>
            </a:r>
          </a:p>
        </p:txBody>
      </p:sp>
    </p:spTree>
    <p:extLst>
      <p:ext uri="{BB962C8B-B14F-4D97-AF65-F5344CB8AC3E}">
        <p14:creationId xmlns:p14="http://schemas.microsoft.com/office/powerpoint/2010/main" val="2709911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320998" y="615807"/>
            <a:ext cx="8808273" cy="4509236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Overview of climate &amp; energy policy package in China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56827" y="807636"/>
            <a:ext cx="2235809" cy="1488686"/>
            <a:chOff x="756827" y="807636"/>
            <a:chExt cx="2235809" cy="1488686"/>
          </a:xfrm>
        </p:grpSpPr>
        <p:sp>
          <p:nvSpPr>
            <p:cNvPr id="5" name="TextBox 4"/>
            <p:cNvSpPr txBox="1"/>
            <p:nvPr/>
          </p:nvSpPr>
          <p:spPr>
            <a:xfrm>
              <a:off x="1364453" y="807636"/>
              <a:ext cx="1628183" cy="7386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Top 10 000 Companies Energy Conservation (NDRC, MIIT, MOHURD)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6827" y="1880824"/>
              <a:ext cx="1651861" cy="41549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Energy Consumption Quota Trading (NDRC)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7697" y="3254598"/>
            <a:ext cx="1642351" cy="25391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/>
              <a:t>National ETS (MEE)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4264" y="2800628"/>
            <a:ext cx="1433486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Climate change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05399" y="3582341"/>
            <a:ext cx="1642351" cy="4154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/>
              <a:t>GHG 2030 peaking target (MEE)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308067" y="730598"/>
            <a:ext cx="3898811" cy="1336889"/>
            <a:chOff x="4308067" y="730598"/>
            <a:chExt cx="3898811" cy="1336889"/>
          </a:xfrm>
        </p:grpSpPr>
        <p:sp>
          <p:nvSpPr>
            <p:cNvPr id="11" name="TextBox 10"/>
            <p:cNvSpPr txBox="1"/>
            <p:nvPr/>
          </p:nvSpPr>
          <p:spPr>
            <a:xfrm>
              <a:off x="5938626" y="730598"/>
              <a:ext cx="1512168" cy="4154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Electricity Sector Reform (NEA)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94710" y="1272084"/>
              <a:ext cx="1512168" cy="4154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Renewable curtailment (NEA)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08067" y="732364"/>
              <a:ext cx="1512168" cy="4154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Green Certificates (NEA)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94710" y="1813571"/>
              <a:ext cx="1512168" cy="2539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Feed-in-tariffs (NEA)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28086" y="1620127"/>
            <a:ext cx="150504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Energy Demand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9154" y="1313434"/>
            <a:ext cx="178189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Energy Supply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86919" y="2374384"/>
            <a:ext cx="1836205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Industrial re-structure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6946" y="3327781"/>
            <a:ext cx="138434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Air Pollution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265370" y="3781751"/>
            <a:ext cx="2145746" cy="606980"/>
            <a:chOff x="5265370" y="3781751"/>
            <a:chExt cx="2145746" cy="606980"/>
          </a:xfrm>
        </p:grpSpPr>
        <p:sp>
          <p:nvSpPr>
            <p:cNvPr id="17" name="TextBox 16"/>
            <p:cNvSpPr txBox="1"/>
            <p:nvPr/>
          </p:nvSpPr>
          <p:spPr>
            <a:xfrm>
              <a:off x="5786209" y="3781751"/>
              <a:ext cx="1624907" cy="25391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Coal consumption cap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5370" y="4137258"/>
              <a:ext cx="1939298" cy="25147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/>
                <a:t>War on Air Pollution (MEE)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650828" y="4706867"/>
            <a:ext cx="5720601" cy="369332"/>
            <a:chOff x="1650828" y="4706867"/>
            <a:chExt cx="5720601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2078841" y="4741492"/>
              <a:ext cx="5292588" cy="300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Provincial and local plans</a:t>
              </a:r>
              <a:endParaRPr lang="en-GB" sz="135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50828" y="470686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+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6597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Carbon pricing in China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Origin: the 12 Five-Year Plan with 7 ETS pilots operational since 2013</a:t>
            </a:r>
          </a:p>
          <a:p>
            <a:r>
              <a:rPr lang="en-US" dirty="0"/>
              <a:t>Launch of the national ETS in December 2017</a:t>
            </a:r>
          </a:p>
          <a:p>
            <a:pPr lvl="1"/>
            <a:r>
              <a:rPr lang="en-US" dirty="0"/>
              <a:t>Began in 2018, moving to full compliance in 2020</a:t>
            </a:r>
          </a:p>
          <a:p>
            <a:pPr lvl="1"/>
            <a:r>
              <a:rPr lang="en-US" dirty="0"/>
              <a:t>Rate-based and bottom-up determined cap</a:t>
            </a:r>
          </a:p>
          <a:p>
            <a:pPr lvl="1"/>
            <a:r>
              <a:rPr lang="en-US" dirty="0"/>
              <a:t>Covers power sector now and will expand to include a total of 8 industrial sectors</a:t>
            </a:r>
          </a:p>
          <a:p>
            <a:pPr lvl="1"/>
            <a:r>
              <a:rPr lang="en-US" dirty="0"/>
              <a:t>Output-based allocation, based on proposed 11 benchmarks differentiated by fuel and plant size</a:t>
            </a:r>
          </a:p>
          <a:p>
            <a:r>
              <a:rPr lang="en-US" dirty="0"/>
              <a:t>Ongoing power sector reform taking place in parallel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73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Key questions for China 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What will be the role and function of the ETS?</a:t>
            </a:r>
          </a:p>
          <a:p>
            <a:pPr lvl="1"/>
            <a:r>
              <a:rPr lang="en-US" dirty="0"/>
              <a:t>Important to define initial design and how it will evolve over time</a:t>
            </a:r>
          </a:p>
          <a:p>
            <a:r>
              <a:rPr lang="en-US" b="1" dirty="0"/>
              <a:t>How will it interact with other energy transitions policies in China? </a:t>
            </a:r>
            <a:r>
              <a:rPr lang="en-US" dirty="0"/>
              <a:t>(e.g. energy conservation, air pollution, renewable energy, economic restructure)</a:t>
            </a:r>
          </a:p>
          <a:p>
            <a:pPr lvl="1"/>
            <a:r>
              <a:rPr lang="en-US" dirty="0"/>
              <a:t>Understanding interactions </a:t>
            </a:r>
          </a:p>
          <a:p>
            <a:pPr lvl="1"/>
            <a:r>
              <a:rPr lang="en-US" dirty="0"/>
              <a:t>Addressing them – using mechanisms that promote flexibility and predictability</a:t>
            </a:r>
          </a:p>
          <a:p>
            <a:r>
              <a:rPr lang="en-US" b="1" dirty="0"/>
              <a:t>How will it interact with the nature of China’s power system?</a:t>
            </a:r>
          </a:p>
          <a:p>
            <a:pPr lvl="1"/>
            <a:r>
              <a:rPr lang="en-US" dirty="0"/>
              <a:t>Power market </a:t>
            </a:r>
            <a:r>
              <a:rPr lang="en-US" dirty="0" err="1"/>
              <a:t>liberalisation</a:t>
            </a:r>
            <a:r>
              <a:rPr lang="en-US" dirty="0"/>
              <a:t> and ETS development have great potential for mutual support</a:t>
            </a:r>
          </a:p>
          <a:p>
            <a:r>
              <a:rPr lang="en-US" b="1" dirty="0"/>
              <a:t>How will it manage industry concerns (in the near-term) and phase out transitional assistance over time?</a:t>
            </a:r>
          </a:p>
          <a:p>
            <a:pPr lvl="1"/>
            <a:r>
              <a:rPr lang="en-US" dirty="0"/>
              <a:t>Convergence of allocation benchmarks; shift to auctioning</a:t>
            </a:r>
          </a:p>
        </p:txBody>
      </p:sp>
    </p:spTree>
    <p:extLst>
      <p:ext uri="{BB962C8B-B14F-4D97-AF65-F5344CB8AC3E}">
        <p14:creationId xmlns:p14="http://schemas.microsoft.com/office/powerpoint/2010/main" val="3153842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Concluding points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GB" sz="2000" dirty="0"/>
              <a:t>Carbon pricing plays a critical role in the policy mix for energy sector decarbonisation…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000" dirty="0"/>
              <a:t> 	…. but understanding its role, and how it layers with other policies, 	     can be complex.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 high carbon price alone does not address all the aspects of energy transition</a:t>
            </a:r>
            <a:r>
              <a:rPr lang="en-GB" sz="2100" dirty="0"/>
              <a:t>...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100" dirty="0"/>
              <a:t>            .... Comprehensive</a:t>
            </a:r>
            <a:r>
              <a:rPr lang="en-GB" sz="2000" dirty="0"/>
              <a:t> policy packages are needed which vary by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                 energy sub-sector and over time. </a:t>
            </a:r>
          </a:p>
          <a:p>
            <a:r>
              <a:rPr lang="en-US" sz="2000" dirty="0"/>
              <a:t>Upcoming IEA work in this area:</a:t>
            </a:r>
          </a:p>
          <a:p>
            <a:pPr lvl="1"/>
            <a:r>
              <a:rPr lang="en-US" sz="1800" dirty="0"/>
              <a:t>Complete paper on international ETS experiences relevant to China’s national ETS</a:t>
            </a:r>
          </a:p>
          <a:p>
            <a:pPr lvl="1"/>
            <a:r>
              <a:rPr lang="en-US" sz="1800" dirty="0"/>
              <a:t>Deepen analysis on key issues raised (power sector and ETS; policy interactions)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483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08758" y="3099460"/>
            <a:ext cx="78614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Sara </a:t>
            </a:r>
            <a:r>
              <a:rPr lang="en-US" dirty="0" err="1"/>
              <a:t>Moarif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sara.moarif@iea.org</a:t>
            </a:r>
            <a:endParaRPr lang="en-US" dirty="0"/>
          </a:p>
          <a:p>
            <a:endParaRPr lang="en-US" dirty="0"/>
          </a:p>
          <a:p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www.iea.org/topics/climatechange/</a:t>
            </a:r>
            <a:endParaRPr lang="en-US" dirty="0"/>
          </a:p>
          <a:p>
            <a:r>
              <a:rPr lang="en-US" dirty="0">
                <a:hlinkClick r:id="rId5"/>
              </a:rPr>
              <a:t>https://twitter.com/iea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3711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scale of the energy transition challenge</a:t>
            </a:r>
            <a:endParaRPr lang="en-GB" dirty="0"/>
          </a:p>
        </p:txBody>
      </p:sp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Sustainable Development Scenario depicts a rapid, but achievable, transformation of the energy sector: the outcome for CO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r>
              <a:rPr lang="en-GB" dirty="0">
                <a:solidFill>
                  <a:schemeClr val="tx1"/>
                </a:solidFill>
              </a:rPr>
              <a:t> emissions is stark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6668" y="5040489"/>
            <a:ext cx="60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562" y="690005"/>
            <a:ext cx="8820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Global energy-related CO</a:t>
            </a:r>
            <a:r>
              <a:rPr lang="en-US" sz="1200" baseline="-2500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emissions</a:t>
            </a:r>
          </a:p>
        </p:txBody>
      </p:sp>
      <p:sp>
        <p:nvSpPr>
          <p:cNvPr id="85" name="Line 8"/>
          <p:cNvSpPr>
            <a:spLocks noChangeShapeType="1"/>
          </p:cNvSpPr>
          <p:nvPr/>
        </p:nvSpPr>
        <p:spPr bwMode="auto">
          <a:xfrm>
            <a:off x="2048762" y="2725738"/>
            <a:ext cx="4255200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>
            <a:off x="2048762" y="3211513"/>
            <a:ext cx="4255200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>
            <a:off x="2048762" y="2239963"/>
            <a:ext cx="4255200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>
            <a:off x="2048762" y="1754188"/>
            <a:ext cx="4255200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89" name="Line 8"/>
          <p:cNvSpPr>
            <a:spLocks noChangeShapeType="1"/>
          </p:cNvSpPr>
          <p:nvPr/>
        </p:nvSpPr>
        <p:spPr bwMode="auto">
          <a:xfrm>
            <a:off x="2048762" y="1268413"/>
            <a:ext cx="4255200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90" name="Freeform 380"/>
          <p:cNvSpPr>
            <a:spLocks/>
          </p:cNvSpPr>
          <p:nvPr/>
        </p:nvSpPr>
        <p:spPr bwMode="auto">
          <a:xfrm>
            <a:off x="2047875" y="1746250"/>
            <a:ext cx="4256087" cy="1670050"/>
          </a:xfrm>
          <a:custGeom>
            <a:avLst/>
            <a:gdLst>
              <a:gd name="T0" fmla="*/ 0 w 2681"/>
              <a:gd name="T1" fmla="*/ 136 h 1052"/>
              <a:gd name="T2" fmla="*/ 0 w 2681"/>
              <a:gd name="T3" fmla="*/ 136 h 1052"/>
              <a:gd name="T4" fmla="*/ 90 w 2681"/>
              <a:gd name="T5" fmla="*/ 68 h 1052"/>
              <a:gd name="T6" fmla="*/ 181 w 2681"/>
              <a:gd name="T7" fmla="*/ 54 h 1052"/>
              <a:gd name="T8" fmla="*/ 271 w 2681"/>
              <a:gd name="T9" fmla="*/ 13 h 1052"/>
              <a:gd name="T10" fmla="*/ 361 w 2681"/>
              <a:gd name="T11" fmla="*/ 0 h 1052"/>
              <a:gd name="T12" fmla="*/ 451 w 2681"/>
              <a:gd name="T13" fmla="*/ 0 h 1052"/>
              <a:gd name="T14" fmla="*/ 534 w 2681"/>
              <a:gd name="T15" fmla="*/ 0 h 1052"/>
              <a:gd name="T16" fmla="*/ 624 w 2681"/>
              <a:gd name="T17" fmla="*/ 0 h 1052"/>
              <a:gd name="T18" fmla="*/ 714 w 2681"/>
              <a:gd name="T19" fmla="*/ 6 h 1052"/>
              <a:gd name="T20" fmla="*/ 804 w 2681"/>
              <a:gd name="T21" fmla="*/ 27 h 1052"/>
              <a:gd name="T22" fmla="*/ 894 w 2681"/>
              <a:gd name="T23" fmla="*/ 61 h 1052"/>
              <a:gd name="T24" fmla="*/ 984 w 2681"/>
              <a:gd name="T25" fmla="*/ 88 h 1052"/>
              <a:gd name="T26" fmla="*/ 1074 w 2681"/>
              <a:gd name="T27" fmla="*/ 123 h 1052"/>
              <a:gd name="T28" fmla="*/ 1164 w 2681"/>
              <a:gd name="T29" fmla="*/ 157 h 1052"/>
              <a:gd name="T30" fmla="*/ 1254 w 2681"/>
              <a:gd name="T31" fmla="*/ 191 h 1052"/>
              <a:gd name="T32" fmla="*/ 1344 w 2681"/>
              <a:gd name="T33" fmla="*/ 239 h 1052"/>
              <a:gd name="T34" fmla="*/ 1427 w 2681"/>
              <a:gd name="T35" fmla="*/ 287 h 1052"/>
              <a:gd name="T36" fmla="*/ 1517 w 2681"/>
              <a:gd name="T37" fmla="*/ 341 h 1052"/>
              <a:gd name="T38" fmla="*/ 1607 w 2681"/>
              <a:gd name="T39" fmla="*/ 396 h 1052"/>
              <a:gd name="T40" fmla="*/ 1698 w 2681"/>
              <a:gd name="T41" fmla="*/ 450 h 1052"/>
              <a:gd name="T42" fmla="*/ 1788 w 2681"/>
              <a:gd name="T43" fmla="*/ 512 h 1052"/>
              <a:gd name="T44" fmla="*/ 1878 w 2681"/>
              <a:gd name="T45" fmla="*/ 573 h 1052"/>
              <a:gd name="T46" fmla="*/ 1968 w 2681"/>
              <a:gd name="T47" fmla="*/ 642 h 1052"/>
              <a:gd name="T48" fmla="*/ 2058 w 2681"/>
              <a:gd name="T49" fmla="*/ 703 h 1052"/>
              <a:gd name="T50" fmla="*/ 2148 w 2681"/>
              <a:gd name="T51" fmla="*/ 758 h 1052"/>
              <a:gd name="T52" fmla="*/ 2238 w 2681"/>
              <a:gd name="T53" fmla="*/ 812 h 1052"/>
              <a:gd name="T54" fmla="*/ 2321 w 2681"/>
              <a:gd name="T55" fmla="*/ 860 h 1052"/>
              <a:gd name="T56" fmla="*/ 2411 w 2681"/>
              <a:gd name="T57" fmla="*/ 908 h 1052"/>
              <a:gd name="T58" fmla="*/ 2501 w 2681"/>
              <a:gd name="T59" fmla="*/ 949 h 1052"/>
              <a:gd name="T60" fmla="*/ 2591 w 2681"/>
              <a:gd name="T61" fmla="*/ 990 h 1052"/>
              <a:gd name="T62" fmla="*/ 2681 w 2681"/>
              <a:gd name="T63" fmla="*/ 1024 h 1052"/>
              <a:gd name="T64" fmla="*/ 2681 w 2681"/>
              <a:gd name="T65" fmla="*/ 1052 h 1052"/>
              <a:gd name="T66" fmla="*/ 2591 w 2681"/>
              <a:gd name="T67" fmla="*/ 1017 h 1052"/>
              <a:gd name="T68" fmla="*/ 2501 w 2681"/>
              <a:gd name="T69" fmla="*/ 976 h 1052"/>
              <a:gd name="T70" fmla="*/ 2411 w 2681"/>
              <a:gd name="T71" fmla="*/ 929 h 1052"/>
              <a:gd name="T72" fmla="*/ 2321 w 2681"/>
              <a:gd name="T73" fmla="*/ 881 h 1052"/>
              <a:gd name="T74" fmla="*/ 2238 w 2681"/>
              <a:gd name="T75" fmla="*/ 833 h 1052"/>
              <a:gd name="T76" fmla="*/ 2148 w 2681"/>
              <a:gd name="T77" fmla="*/ 778 h 1052"/>
              <a:gd name="T78" fmla="*/ 2058 w 2681"/>
              <a:gd name="T79" fmla="*/ 724 h 1052"/>
              <a:gd name="T80" fmla="*/ 1968 w 2681"/>
              <a:gd name="T81" fmla="*/ 655 h 1052"/>
              <a:gd name="T82" fmla="*/ 1878 w 2681"/>
              <a:gd name="T83" fmla="*/ 594 h 1052"/>
              <a:gd name="T84" fmla="*/ 1788 w 2681"/>
              <a:gd name="T85" fmla="*/ 532 h 1052"/>
              <a:gd name="T86" fmla="*/ 1698 w 2681"/>
              <a:gd name="T87" fmla="*/ 464 h 1052"/>
              <a:gd name="T88" fmla="*/ 1607 w 2681"/>
              <a:gd name="T89" fmla="*/ 409 h 1052"/>
              <a:gd name="T90" fmla="*/ 1517 w 2681"/>
              <a:gd name="T91" fmla="*/ 355 h 1052"/>
              <a:gd name="T92" fmla="*/ 1427 w 2681"/>
              <a:gd name="T93" fmla="*/ 300 h 1052"/>
              <a:gd name="T94" fmla="*/ 1344 w 2681"/>
              <a:gd name="T95" fmla="*/ 252 h 1052"/>
              <a:gd name="T96" fmla="*/ 1254 w 2681"/>
              <a:gd name="T97" fmla="*/ 205 h 1052"/>
              <a:gd name="T98" fmla="*/ 1164 w 2681"/>
              <a:gd name="T99" fmla="*/ 164 h 1052"/>
              <a:gd name="T100" fmla="*/ 1074 w 2681"/>
              <a:gd name="T101" fmla="*/ 129 h 1052"/>
              <a:gd name="T102" fmla="*/ 984 w 2681"/>
              <a:gd name="T103" fmla="*/ 88 h 1052"/>
              <a:gd name="T104" fmla="*/ 894 w 2681"/>
              <a:gd name="T105" fmla="*/ 61 h 1052"/>
              <a:gd name="T106" fmla="*/ 804 w 2681"/>
              <a:gd name="T107" fmla="*/ 27 h 1052"/>
              <a:gd name="T108" fmla="*/ 714 w 2681"/>
              <a:gd name="T109" fmla="*/ 13 h 1052"/>
              <a:gd name="T110" fmla="*/ 624 w 2681"/>
              <a:gd name="T111" fmla="*/ 0 h 1052"/>
              <a:gd name="T112" fmla="*/ 534 w 2681"/>
              <a:gd name="T113" fmla="*/ 0 h 1052"/>
              <a:gd name="T114" fmla="*/ 451 w 2681"/>
              <a:gd name="T115" fmla="*/ 0 h 1052"/>
              <a:gd name="T116" fmla="*/ 361 w 2681"/>
              <a:gd name="T117" fmla="*/ 0 h 1052"/>
              <a:gd name="T118" fmla="*/ 271 w 2681"/>
              <a:gd name="T119" fmla="*/ 13 h 1052"/>
              <a:gd name="T120" fmla="*/ 181 w 2681"/>
              <a:gd name="T121" fmla="*/ 54 h 1052"/>
              <a:gd name="T122" fmla="*/ 90 w 2681"/>
              <a:gd name="T123" fmla="*/ 68 h 1052"/>
              <a:gd name="T124" fmla="*/ 0 w 2681"/>
              <a:gd name="T125" fmla="*/ 136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1052">
                <a:moveTo>
                  <a:pt x="0" y="136"/>
                </a:moveTo>
                <a:lnTo>
                  <a:pt x="0" y="136"/>
                </a:lnTo>
                <a:lnTo>
                  <a:pt x="90" y="68"/>
                </a:lnTo>
                <a:lnTo>
                  <a:pt x="181" y="54"/>
                </a:lnTo>
                <a:lnTo>
                  <a:pt x="271" y="13"/>
                </a:lnTo>
                <a:lnTo>
                  <a:pt x="361" y="0"/>
                </a:lnTo>
                <a:lnTo>
                  <a:pt x="451" y="0"/>
                </a:lnTo>
                <a:lnTo>
                  <a:pt x="534" y="0"/>
                </a:lnTo>
                <a:lnTo>
                  <a:pt x="624" y="0"/>
                </a:lnTo>
                <a:lnTo>
                  <a:pt x="714" y="6"/>
                </a:lnTo>
                <a:lnTo>
                  <a:pt x="804" y="27"/>
                </a:lnTo>
                <a:lnTo>
                  <a:pt x="894" y="61"/>
                </a:lnTo>
                <a:lnTo>
                  <a:pt x="984" y="88"/>
                </a:lnTo>
                <a:lnTo>
                  <a:pt x="1074" y="123"/>
                </a:lnTo>
                <a:lnTo>
                  <a:pt x="1164" y="157"/>
                </a:lnTo>
                <a:lnTo>
                  <a:pt x="1254" y="191"/>
                </a:lnTo>
                <a:lnTo>
                  <a:pt x="1344" y="239"/>
                </a:lnTo>
                <a:lnTo>
                  <a:pt x="1427" y="287"/>
                </a:lnTo>
                <a:lnTo>
                  <a:pt x="1517" y="341"/>
                </a:lnTo>
                <a:lnTo>
                  <a:pt x="1607" y="396"/>
                </a:lnTo>
                <a:lnTo>
                  <a:pt x="1698" y="450"/>
                </a:lnTo>
                <a:lnTo>
                  <a:pt x="1788" y="512"/>
                </a:lnTo>
                <a:lnTo>
                  <a:pt x="1878" y="573"/>
                </a:lnTo>
                <a:lnTo>
                  <a:pt x="1968" y="642"/>
                </a:lnTo>
                <a:lnTo>
                  <a:pt x="2058" y="703"/>
                </a:lnTo>
                <a:lnTo>
                  <a:pt x="2148" y="758"/>
                </a:lnTo>
                <a:lnTo>
                  <a:pt x="2238" y="812"/>
                </a:lnTo>
                <a:lnTo>
                  <a:pt x="2321" y="860"/>
                </a:lnTo>
                <a:lnTo>
                  <a:pt x="2411" y="908"/>
                </a:lnTo>
                <a:lnTo>
                  <a:pt x="2501" y="949"/>
                </a:lnTo>
                <a:lnTo>
                  <a:pt x="2591" y="990"/>
                </a:lnTo>
                <a:lnTo>
                  <a:pt x="2681" y="1024"/>
                </a:lnTo>
                <a:lnTo>
                  <a:pt x="2681" y="1052"/>
                </a:lnTo>
                <a:lnTo>
                  <a:pt x="2591" y="1017"/>
                </a:lnTo>
                <a:lnTo>
                  <a:pt x="2501" y="976"/>
                </a:lnTo>
                <a:lnTo>
                  <a:pt x="2411" y="929"/>
                </a:lnTo>
                <a:lnTo>
                  <a:pt x="2321" y="881"/>
                </a:lnTo>
                <a:lnTo>
                  <a:pt x="2238" y="833"/>
                </a:lnTo>
                <a:lnTo>
                  <a:pt x="2148" y="778"/>
                </a:lnTo>
                <a:lnTo>
                  <a:pt x="2058" y="724"/>
                </a:lnTo>
                <a:lnTo>
                  <a:pt x="1968" y="655"/>
                </a:lnTo>
                <a:lnTo>
                  <a:pt x="1878" y="594"/>
                </a:lnTo>
                <a:lnTo>
                  <a:pt x="1788" y="532"/>
                </a:lnTo>
                <a:lnTo>
                  <a:pt x="1698" y="464"/>
                </a:lnTo>
                <a:lnTo>
                  <a:pt x="1607" y="409"/>
                </a:lnTo>
                <a:lnTo>
                  <a:pt x="1517" y="355"/>
                </a:lnTo>
                <a:lnTo>
                  <a:pt x="1427" y="300"/>
                </a:lnTo>
                <a:lnTo>
                  <a:pt x="1344" y="252"/>
                </a:lnTo>
                <a:lnTo>
                  <a:pt x="1254" y="205"/>
                </a:lnTo>
                <a:lnTo>
                  <a:pt x="1164" y="164"/>
                </a:lnTo>
                <a:lnTo>
                  <a:pt x="1074" y="129"/>
                </a:lnTo>
                <a:lnTo>
                  <a:pt x="984" y="88"/>
                </a:lnTo>
                <a:lnTo>
                  <a:pt x="894" y="61"/>
                </a:lnTo>
                <a:lnTo>
                  <a:pt x="804" y="27"/>
                </a:lnTo>
                <a:lnTo>
                  <a:pt x="714" y="13"/>
                </a:lnTo>
                <a:lnTo>
                  <a:pt x="624" y="0"/>
                </a:lnTo>
                <a:lnTo>
                  <a:pt x="534" y="0"/>
                </a:lnTo>
                <a:lnTo>
                  <a:pt x="451" y="0"/>
                </a:lnTo>
                <a:lnTo>
                  <a:pt x="361" y="0"/>
                </a:lnTo>
                <a:lnTo>
                  <a:pt x="271" y="13"/>
                </a:lnTo>
                <a:lnTo>
                  <a:pt x="181" y="54"/>
                </a:lnTo>
                <a:lnTo>
                  <a:pt x="90" y="68"/>
                </a:lnTo>
                <a:lnTo>
                  <a:pt x="0" y="1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383"/>
          <p:cNvSpPr>
            <a:spLocks/>
          </p:cNvSpPr>
          <p:nvPr/>
        </p:nvSpPr>
        <p:spPr bwMode="auto">
          <a:xfrm>
            <a:off x="2047875" y="1746250"/>
            <a:ext cx="4256087" cy="1625600"/>
          </a:xfrm>
          <a:custGeom>
            <a:avLst/>
            <a:gdLst>
              <a:gd name="T0" fmla="*/ 0 w 2681"/>
              <a:gd name="T1" fmla="*/ 136 h 1024"/>
              <a:gd name="T2" fmla="*/ 0 w 2681"/>
              <a:gd name="T3" fmla="*/ 136 h 1024"/>
              <a:gd name="T4" fmla="*/ 90 w 2681"/>
              <a:gd name="T5" fmla="*/ 68 h 1024"/>
              <a:gd name="T6" fmla="*/ 181 w 2681"/>
              <a:gd name="T7" fmla="*/ 54 h 1024"/>
              <a:gd name="T8" fmla="*/ 271 w 2681"/>
              <a:gd name="T9" fmla="*/ 13 h 1024"/>
              <a:gd name="T10" fmla="*/ 361 w 2681"/>
              <a:gd name="T11" fmla="*/ 0 h 1024"/>
              <a:gd name="T12" fmla="*/ 451 w 2681"/>
              <a:gd name="T13" fmla="*/ 0 h 1024"/>
              <a:gd name="T14" fmla="*/ 534 w 2681"/>
              <a:gd name="T15" fmla="*/ 0 h 1024"/>
              <a:gd name="T16" fmla="*/ 624 w 2681"/>
              <a:gd name="T17" fmla="*/ 0 h 1024"/>
              <a:gd name="T18" fmla="*/ 714 w 2681"/>
              <a:gd name="T19" fmla="*/ 6 h 1024"/>
              <a:gd name="T20" fmla="*/ 804 w 2681"/>
              <a:gd name="T21" fmla="*/ 27 h 1024"/>
              <a:gd name="T22" fmla="*/ 894 w 2681"/>
              <a:gd name="T23" fmla="*/ 61 h 1024"/>
              <a:gd name="T24" fmla="*/ 984 w 2681"/>
              <a:gd name="T25" fmla="*/ 88 h 1024"/>
              <a:gd name="T26" fmla="*/ 1074 w 2681"/>
              <a:gd name="T27" fmla="*/ 123 h 1024"/>
              <a:gd name="T28" fmla="*/ 1164 w 2681"/>
              <a:gd name="T29" fmla="*/ 157 h 1024"/>
              <a:gd name="T30" fmla="*/ 1254 w 2681"/>
              <a:gd name="T31" fmla="*/ 191 h 1024"/>
              <a:gd name="T32" fmla="*/ 1344 w 2681"/>
              <a:gd name="T33" fmla="*/ 232 h 1024"/>
              <a:gd name="T34" fmla="*/ 1427 w 2681"/>
              <a:gd name="T35" fmla="*/ 273 h 1024"/>
              <a:gd name="T36" fmla="*/ 1517 w 2681"/>
              <a:gd name="T37" fmla="*/ 321 h 1024"/>
              <a:gd name="T38" fmla="*/ 1607 w 2681"/>
              <a:gd name="T39" fmla="*/ 368 h 1024"/>
              <a:gd name="T40" fmla="*/ 1698 w 2681"/>
              <a:gd name="T41" fmla="*/ 416 h 1024"/>
              <a:gd name="T42" fmla="*/ 1788 w 2681"/>
              <a:gd name="T43" fmla="*/ 464 h 1024"/>
              <a:gd name="T44" fmla="*/ 1878 w 2681"/>
              <a:gd name="T45" fmla="*/ 519 h 1024"/>
              <a:gd name="T46" fmla="*/ 1968 w 2681"/>
              <a:gd name="T47" fmla="*/ 567 h 1024"/>
              <a:gd name="T48" fmla="*/ 2058 w 2681"/>
              <a:gd name="T49" fmla="*/ 614 h 1024"/>
              <a:gd name="T50" fmla="*/ 2148 w 2681"/>
              <a:gd name="T51" fmla="*/ 655 h 1024"/>
              <a:gd name="T52" fmla="*/ 2238 w 2681"/>
              <a:gd name="T53" fmla="*/ 703 h 1024"/>
              <a:gd name="T54" fmla="*/ 2321 w 2681"/>
              <a:gd name="T55" fmla="*/ 737 h 1024"/>
              <a:gd name="T56" fmla="*/ 2411 w 2681"/>
              <a:gd name="T57" fmla="*/ 778 h 1024"/>
              <a:gd name="T58" fmla="*/ 2501 w 2681"/>
              <a:gd name="T59" fmla="*/ 806 h 1024"/>
              <a:gd name="T60" fmla="*/ 2591 w 2681"/>
              <a:gd name="T61" fmla="*/ 840 h 1024"/>
              <a:gd name="T62" fmla="*/ 2681 w 2681"/>
              <a:gd name="T63" fmla="*/ 874 h 1024"/>
              <a:gd name="T64" fmla="*/ 2681 w 2681"/>
              <a:gd name="T65" fmla="*/ 1024 h 1024"/>
              <a:gd name="T66" fmla="*/ 2591 w 2681"/>
              <a:gd name="T67" fmla="*/ 990 h 1024"/>
              <a:gd name="T68" fmla="*/ 2501 w 2681"/>
              <a:gd name="T69" fmla="*/ 949 h 1024"/>
              <a:gd name="T70" fmla="*/ 2411 w 2681"/>
              <a:gd name="T71" fmla="*/ 908 h 1024"/>
              <a:gd name="T72" fmla="*/ 2321 w 2681"/>
              <a:gd name="T73" fmla="*/ 860 h 1024"/>
              <a:gd name="T74" fmla="*/ 2238 w 2681"/>
              <a:gd name="T75" fmla="*/ 812 h 1024"/>
              <a:gd name="T76" fmla="*/ 2148 w 2681"/>
              <a:gd name="T77" fmla="*/ 758 h 1024"/>
              <a:gd name="T78" fmla="*/ 2058 w 2681"/>
              <a:gd name="T79" fmla="*/ 703 h 1024"/>
              <a:gd name="T80" fmla="*/ 1968 w 2681"/>
              <a:gd name="T81" fmla="*/ 642 h 1024"/>
              <a:gd name="T82" fmla="*/ 1878 w 2681"/>
              <a:gd name="T83" fmla="*/ 573 h 1024"/>
              <a:gd name="T84" fmla="*/ 1788 w 2681"/>
              <a:gd name="T85" fmla="*/ 512 h 1024"/>
              <a:gd name="T86" fmla="*/ 1698 w 2681"/>
              <a:gd name="T87" fmla="*/ 450 h 1024"/>
              <a:gd name="T88" fmla="*/ 1607 w 2681"/>
              <a:gd name="T89" fmla="*/ 396 h 1024"/>
              <a:gd name="T90" fmla="*/ 1517 w 2681"/>
              <a:gd name="T91" fmla="*/ 341 h 1024"/>
              <a:gd name="T92" fmla="*/ 1427 w 2681"/>
              <a:gd name="T93" fmla="*/ 287 h 1024"/>
              <a:gd name="T94" fmla="*/ 1344 w 2681"/>
              <a:gd name="T95" fmla="*/ 239 h 1024"/>
              <a:gd name="T96" fmla="*/ 1254 w 2681"/>
              <a:gd name="T97" fmla="*/ 191 h 1024"/>
              <a:gd name="T98" fmla="*/ 1164 w 2681"/>
              <a:gd name="T99" fmla="*/ 157 h 1024"/>
              <a:gd name="T100" fmla="*/ 1074 w 2681"/>
              <a:gd name="T101" fmla="*/ 123 h 1024"/>
              <a:gd name="T102" fmla="*/ 984 w 2681"/>
              <a:gd name="T103" fmla="*/ 88 h 1024"/>
              <a:gd name="T104" fmla="*/ 894 w 2681"/>
              <a:gd name="T105" fmla="*/ 61 h 1024"/>
              <a:gd name="T106" fmla="*/ 804 w 2681"/>
              <a:gd name="T107" fmla="*/ 27 h 1024"/>
              <a:gd name="T108" fmla="*/ 714 w 2681"/>
              <a:gd name="T109" fmla="*/ 6 h 1024"/>
              <a:gd name="T110" fmla="*/ 624 w 2681"/>
              <a:gd name="T111" fmla="*/ 0 h 1024"/>
              <a:gd name="T112" fmla="*/ 534 w 2681"/>
              <a:gd name="T113" fmla="*/ 0 h 1024"/>
              <a:gd name="T114" fmla="*/ 451 w 2681"/>
              <a:gd name="T115" fmla="*/ 0 h 1024"/>
              <a:gd name="T116" fmla="*/ 361 w 2681"/>
              <a:gd name="T117" fmla="*/ 0 h 1024"/>
              <a:gd name="T118" fmla="*/ 271 w 2681"/>
              <a:gd name="T119" fmla="*/ 13 h 1024"/>
              <a:gd name="T120" fmla="*/ 181 w 2681"/>
              <a:gd name="T121" fmla="*/ 54 h 1024"/>
              <a:gd name="T122" fmla="*/ 90 w 2681"/>
              <a:gd name="T123" fmla="*/ 68 h 1024"/>
              <a:gd name="T124" fmla="*/ 0 w 2681"/>
              <a:gd name="T125" fmla="*/ 136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1024">
                <a:moveTo>
                  <a:pt x="0" y="136"/>
                </a:moveTo>
                <a:lnTo>
                  <a:pt x="0" y="136"/>
                </a:lnTo>
                <a:lnTo>
                  <a:pt x="90" y="68"/>
                </a:lnTo>
                <a:lnTo>
                  <a:pt x="181" y="54"/>
                </a:lnTo>
                <a:lnTo>
                  <a:pt x="271" y="13"/>
                </a:lnTo>
                <a:lnTo>
                  <a:pt x="361" y="0"/>
                </a:lnTo>
                <a:lnTo>
                  <a:pt x="451" y="0"/>
                </a:lnTo>
                <a:lnTo>
                  <a:pt x="534" y="0"/>
                </a:lnTo>
                <a:lnTo>
                  <a:pt x="624" y="0"/>
                </a:lnTo>
                <a:lnTo>
                  <a:pt x="714" y="6"/>
                </a:lnTo>
                <a:lnTo>
                  <a:pt x="804" y="27"/>
                </a:lnTo>
                <a:lnTo>
                  <a:pt x="894" y="61"/>
                </a:lnTo>
                <a:lnTo>
                  <a:pt x="984" y="88"/>
                </a:lnTo>
                <a:lnTo>
                  <a:pt x="1074" y="123"/>
                </a:lnTo>
                <a:lnTo>
                  <a:pt x="1164" y="157"/>
                </a:lnTo>
                <a:lnTo>
                  <a:pt x="1254" y="191"/>
                </a:lnTo>
                <a:lnTo>
                  <a:pt x="1344" y="232"/>
                </a:lnTo>
                <a:lnTo>
                  <a:pt x="1427" y="273"/>
                </a:lnTo>
                <a:lnTo>
                  <a:pt x="1517" y="321"/>
                </a:lnTo>
                <a:lnTo>
                  <a:pt x="1607" y="368"/>
                </a:lnTo>
                <a:lnTo>
                  <a:pt x="1698" y="416"/>
                </a:lnTo>
                <a:lnTo>
                  <a:pt x="1788" y="464"/>
                </a:lnTo>
                <a:lnTo>
                  <a:pt x="1878" y="519"/>
                </a:lnTo>
                <a:lnTo>
                  <a:pt x="1968" y="567"/>
                </a:lnTo>
                <a:lnTo>
                  <a:pt x="2058" y="614"/>
                </a:lnTo>
                <a:lnTo>
                  <a:pt x="2148" y="655"/>
                </a:lnTo>
                <a:lnTo>
                  <a:pt x="2238" y="703"/>
                </a:lnTo>
                <a:lnTo>
                  <a:pt x="2321" y="737"/>
                </a:lnTo>
                <a:lnTo>
                  <a:pt x="2411" y="778"/>
                </a:lnTo>
                <a:lnTo>
                  <a:pt x="2501" y="806"/>
                </a:lnTo>
                <a:lnTo>
                  <a:pt x="2591" y="840"/>
                </a:lnTo>
                <a:lnTo>
                  <a:pt x="2681" y="874"/>
                </a:lnTo>
                <a:lnTo>
                  <a:pt x="2681" y="1024"/>
                </a:lnTo>
                <a:lnTo>
                  <a:pt x="2591" y="990"/>
                </a:lnTo>
                <a:lnTo>
                  <a:pt x="2501" y="949"/>
                </a:lnTo>
                <a:lnTo>
                  <a:pt x="2411" y="908"/>
                </a:lnTo>
                <a:lnTo>
                  <a:pt x="2321" y="860"/>
                </a:lnTo>
                <a:lnTo>
                  <a:pt x="2238" y="812"/>
                </a:lnTo>
                <a:lnTo>
                  <a:pt x="2148" y="758"/>
                </a:lnTo>
                <a:lnTo>
                  <a:pt x="2058" y="703"/>
                </a:lnTo>
                <a:lnTo>
                  <a:pt x="1968" y="642"/>
                </a:lnTo>
                <a:lnTo>
                  <a:pt x="1878" y="573"/>
                </a:lnTo>
                <a:lnTo>
                  <a:pt x="1788" y="512"/>
                </a:lnTo>
                <a:lnTo>
                  <a:pt x="1698" y="450"/>
                </a:lnTo>
                <a:lnTo>
                  <a:pt x="1607" y="396"/>
                </a:lnTo>
                <a:lnTo>
                  <a:pt x="1517" y="341"/>
                </a:lnTo>
                <a:lnTo>
                  <a:pt x="1427" y="287"/>
                </a:lnTo>
                <a:lnTo>
                  <a:pt x="1344" y="239"/>
                </a:lnTo>
                <a:lnTo>
                  <a:pt x="1254" y="191"/>
                </a:lnTo>
                <a:lnTo>
                  <a:pt x="1164" y="157"/>
                </a:lnTo>
                <a:lnTo>
                  <a:pt x="1074" y="123"/>
                </a:lnTo>
                <a:lnTo>
                  <a:pt x="984" y="88"/>
                </a:lnTo>
                <a:lnTo>
                  <a:pt x="894" y="61"/>
                </a:lnTo>
                <a:lnTo>
                  <a:pt x="804" y="27"/>
                </a:lnTo>
                <a:lnTo>
                  <a:pt x="714" y="6"/>
                </a:lnTo>
                <a:lnTo>
                  <a:pt x="624" y="0"/>
                </a:lnTo>
                <a:lnTo>
                  <a:pt x="534" y="0"/>
                </a:lnTo>
                <a:lnTo>
                  <a:pt x="451" y="0"/>
                </a:lnTo>
                <a:lnTo>
                  <a:pt x="361" y="0"/>
                </a:lnTo>
                <a:lnTo>
                  <a:pt x="271" y="13"/>
                </a:lnTo>
                <a:lnTo>
                  <a:pt x="181" y="54"/>
                </a:lnTo>
                <a:lnTo>
                  <a:pt x="90" y="68"/>
                </a:lnTo>
                <a:lnTo>
                  <a:pt x="0" y="1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386"/>
          <p:cNvSpPr>
            <a:spLocks/>
          </p:cNvSpPr>
          <p:nvPr/>
        </p:nvSpPr>
        <p:spPr bwMode="auto">
          <a:xfrm>
            <a:off x="2047875" y="1746250"/>
            <a:ext cx="4256087" cy="1387475"/>
          </a:xfrm>
          <a:custGeom>
            <a:avLst/>
            <a:gdLst>
              <a:gd name="T0" fmla="*/ 0 w 2681"/>
              <a:gd name="T1" fmla="*/ 136 h 874"/>
              <a:gd name="T2" fmla="*/ 0 w 2681"/>
              <a:gd name="T3" fmla="*/ 136 h 874"/>
              <a:gd name="T4" fmla="*/ 90 w 2681"/>
              <a:gd name="T5" fmla="*/ 68 h 874"/>
              <a:gd name="T6" fmla="*/ 181 w 2681"/>
              <a:gd name="T7" fmla="*/ 54 h 874"/>
              <a:gd name="T8" fmla="*/ 271 w 2681"/>
              <a:gd name="T9" fmla="*/ 13 h 874"/>
              <a:gd name="T10" fmla="*/ 361 w 2681"/>
              <a:gd name="T11" fmla="*/ 0 h 874"/>
              <a:gd name="T12" fmla="*/ 451 w 2681"/>
              <a:gd name="T13" fmla="*/ 0 h 874"/>
              <a:gd name="T14" fmla="*/ 534 w 2681"/>
              <a:gd name="T15" fmla="*/ 0 h 874"/>
              <a:gd name="T16" fmla="*/ 624 w 2681"/>
              <a:gd name="T17" fmla="*/ 0 h 874"/>
              <a:gd name="T18" fmla="*/ 714 w 2681"/>
              <a:gd name="T19" fmla="*/ 6 h 874"/>
              <a:gd name="T20" fmla="*/ 804 w 2681"/>
              <a:gd name="T21" fmla="*/ 27 h 874"/>
              <a:gd name="T22" fmla="*/ 894 w 2681"/>
              <a:gd name="T23" fmla="*/ 54 h 874"/>
              <a:gd name="T24" fmla="*/ 984 w 2681"/>
              <a:gd name="T25" fmla="*/ 75 h 874"/>
              <a:gd name="T26" fmla="*/ 1074 w 2681"/>
              <a:gd name="T27" fmla="*/ 109 h 874"/>
              <a:gd name="T28" fmla="*/ 1164 w 2681"/>
              <a:gd name="T29" fmla="*/ 136 h 874"/>
              <a:gd name="T30" fmla="*/ 1254 w 2681"/>
              <a:gd name="T31" fmla="*/ 170 h 874"/>
              <a:gd name="T32" fmla="*/ 1344 w 2681"/>
              <a:gd name="T33" fmla="*/ 205 h 874"/>
              <a:gd name="T34" fmla="*/ 1427 w 2681"/>
              <a:gd name="T35" fmla="*/ 246 h 874"/>
              <a:gd name="T36" fmla="*/ 1517 w 2681"/>
              <a:gd name="T37" fmla="*/ 287 h 874"/>
              <a:gd name="T38" fmla="*/ 1607 w 2681"/>
              <a:gd name="T39" fmla="*/ 328 h 874"/>
              <a:gd name="T40" fmla="*/ 1698 w 2681"/>
              <a:gd name="T41" fmla="*/ 368 h 874"/>
              <a:gd name="T42" fmla="*/ 1788 w 2681"/>
              <a:gd name="T43" fmla="*/ 416 h 874"/>
              <a:gd name="T44" fmla="*/ 1878 w 2681"/>
              <a:gd name="T45" fmla="*/ 464 h 874"/>
              <a:gd name="T46" fmla="*/ 1968 w 2681"/>
              <a:gd name="T47" fmla="*/ 505 h 874"/>
              <a:gd name="T48" fmla="*/ 2058 w 2681"/>
              <a:gd name="T49" fmla="*/ 553 h 874"/>
              <a:gd name="T50" fmla="*/ 2148 w 2681"/>
              <a:gd name="T51" fmla="*/ 594 h 874"/>
              <a:gd name="T52" fmla="*/ 2238 w 2681"/>
              <a:gd name="T53" fmla="*/ 635 h 874"/>
              <a:gd name="T54" fmla="*/ 2321 w 2681"/>
              <a:gd name="T55" fmla="*/ 669 h 874"/>
              <a:gd name="T56" fmla="*/ 2411 w 2681"/>
              <a:gd name="T57" fmla="*/ 703 h 874"/>
              <a:gd name="T58" fmla="*/ 2501 w 2681"/>
              <a:gd name="T59" fmla="*/ 737 h 874"/>
              <a:gd name="T60" fmla="*/ 2591 w 2681"/>
              <a:gd name="T61" fmla="*/ 765 h 874"/>
              <a:gd name="T62" fmla="*/ 2681 w 2681"/>
              <a:gd name="T63" fmla="*/ 792 h 874"/>
              <a:gd name="T64" fmla="*/ 2681 w 2681"/>
              <a:gd name="T65" fmla="*/ 874 h 874"/>
              <a:gd name="T66" fmla="*/ 2591 w 2681"/>
              <a:gd name="T67" fmla="*/ 840 h 874"/>
              <a:gd name="T68" fmla="*/ 2501 w 2681"/>
              <a:gd name="T69" fmla="*/ 806 h 874"/>
              <a:gd name="T70" fmla="*/ 2411 w 2681"/>
              <a:gd name="T71" fmla="*/ 778 h 874"/>
              <a:gd name="T72" fmla="*/ 2321 w 2681"/>
              <a:gd name="T73" fmla="*/ 737 h 874"/>
              <a:gd name="T74" fmla="*/ 2238 w 2681"/>
              <a:gd name="T75" fmla="*/ 703 h 874"/>
              <a:gd name="T76" fmla="*/ 2148 w 2681"/>
              <a:gd name="T77" fmla="*/ 655 h 874"/>
              <a:gd name="T78" fmla="*/ 2058 w 2681"/>
              <a:gd name="T79" fmla="*/ 614 h 874"/>
              <a:gd name="T80" fmla="*/ 1968 w 2681"/>
              <a:gd name="T81" fmla="*/ 567 h 874"/>
              <a:gd name="T82" fmla="*/ 1878 w 2681"/>
              <a:gd name="T83" fmla="*/ 519 h 874"/>
              <a:gd name="T84" fmla="*/ 1788 w 2681"/>
              <a:gd name="T85" fmla="*/ 464 h 874"/>
              <a:gd name="T86" fmla="*/ 1698 w 2681"/>
              <a:gd name="T87" fmla="*/ 416 h 874"/>
              <a:gd name="T88" fmla="*/ 1607 w 2681"/>
              <a:gd name="T89" fmla="*/ 368 h 874"/>
              <a:gd name="T90" fmla="*/ 1517 w 2681"/>
              <a:gd name="T91" fmla="*/ 321 h 874"/>
              <a:gd name="T92" fmla="*/ 1427 w 2681"/>
              <a:gd name="T93" fmla="*/ 273 h 874"/>
              <a:gd name="T94" fmla="*/ 1344 w 2681"/>
              <a:gd name="T95" fmla="*/ 232 h 874"/>
              <a:gd name="T96" fmla="*/ 1254 w 2681"/>
              <a:gd name="T97" fmla="*/ 191 h 874"/>
              <a:gd name="T98" fmla="*/ 1164 w 2681"/>
              <a:gd name="T99" fmla="*/ 157 h 874"/>
              <a:gd name="T100" fmla="*/ 1074 w 2681"/>
              <a:gd name="T101" fmla="*/ 123 h 874"/>
              <a:gd name="T102" fmla="*/ 984 w 2681"/>
              <a:gd name="T103" fmla="*/ 88 h 874"/>
              <a:gd name="T104" fmla="*/ 894 w 2681"/>
              <a:gd name="T105" fmla="*/ 61 h 874"/>
              <a:gd name="T106" fmla="*/ 804 w 2681"/>
              <a:gd name="T107" fmla="*/ 27 h 874"/>
              <a:gd name="T108" fmla="*/ 714 w 2681"/>
              <a:gd name="T109" fmla="*/ 6 h 874"/>
              <a:gd name="T110" fmla="*/ 624 w 2681"/>
              <a:gd name="T111" fmla="*/ 0 h 874"/>
              <a:gd name="T112" fmla="*/ 534 w 2681"/>
              <a:gd name="T113" fmla="*/ 0 h 874"/>
              <a:gd name="T114" fmla="*/ 451 w 2681"/>
              <a:gd name="T115" fmla="*/ 0 h 874"/>
              <a:gd name="T116" fmla="*/ 361 w 2681"/>
              <a:gd name="T117" fmla="*/ 0 h 874"/>
              <a:gd name="T118" fmla="*/ 271 w 2681"/>
              <a:gd name="T119" fmla="*/ 13 h 874"/>
              <a:gd name="T120" fmla="*/ 181 w 2681"/>
              <a:gd name="T121" fmla="*/ 54 h 874"/>
              <a:gd name="T122" fmla="*/ 90 w 2681"/>
              <a:gd name="T123" fmla="*/ 68 h 874"/>
              <a:gd name="T124" fmla="*/ 0 w 2681"/>
              <a:gd name="T125" fmla="*/ 136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874">
                <a:moveTo>
                  <a:pt x="0" y="136"/>
                </a:moveTo>
                <a:lnTo>
                  <a:pt x="0" y="136"/>
                </a:lnTo>
                <a:lnTo>
                  <a:pt x="90" y="68"/>
                </a:lnTo>
                <a:lnTo>
                  <a:pt x="181" y="54"/>
                </a:lnTo>
                <a:lnTo>
                  <a:pt x="271" y="13"/>
                </a:lnTo>
                <a:lnTo>
                  <a:pt x="361" y="0"/>
                </a:lnTo>
                <a:lnTo>
                  <a:pt x="451" y="0"/>
                </a:lnTo>
                <a:lnTo>
                  <a:pt x="534" y="0"/>
                </a:lnTo>
                <a:lnTo>
                  <a:pt x="624" y="0"/>
                </a:lnTo>
                <a:lnTo>
                  <a:pt x="714" y="6"/>
                </a:lnTo>
                <a:lnTo>
                  <a:pt x="804" y="27"/>
                </a:lnTo>
                <a:lnTo>
                  <a:pt x="894" y="54"/>
                </a:lnTo>
                <a:lnTo>
                  <a:pt x="984" y="75"/>
                </a:lnTo>
                <a:lnTo>
                  <a:pt x="1074" y="109"/>
                </a:lnTo>
                <a:lnTo>
                  <a:pt x="1164" y="136"/>
                </a:lnTo>
                <a:lnTo>
                  <a:pt x="1254" y="170"/>
                </a:lnTo>
                <a:lnTo>
                  <a:pt x="1344" y="205"/>
                </a:lnTo>
                <a:lnTo>
                  <a:pt x="1427" y="246"/>
                </a:lnTo>
                <a:lnTo>
                  <a:pt x="1517" y="287"/>
                </a:lnTo>
                <a:lnTo>
                  <a:pt x="1607" y="328"/>
                </a:lnTo>
                <a:lnTo>
                  <a:pt x="1698" y="368"/>
                </a:lnTo>
                <a:lnTo>
                  <a:pt x="1788" y="416"/>
                </a:lnTo>
                <a:lnTo>
                  <a:pt x="1878" y="464"/>
                </a:lnTo>
                <a:lnTo>
                  <a:pt x="1968" y="505"/>
                </a:lnTo>
                <a:lnTo>
                  <a:pt x="2058" y="553"/>
                </a:lnTo>
                <a:lnTo>
                  <a:pt x="2148" y="594"/>
                </a:lnTo>
                <a:lnTo>
                  <a:pt x="2238" y="635"/>
                </a:lnTo>
                <a:lnTo>
                  <a:pt x="2321" y="669"/>
                </a:lnTo>
                <a:lnTo>
                  <a:pt x="2411" y="703"/>
                </a:lnTo>
                <a:lnTo>
                  <a:pt x="2501" y="737"/>
                </a:lnTo>
                <a:lnTo>
                  <a:pt x="2591" y="765"/>
                </a:lnTo>
                <a:lnTo>
                  <a:pt x="2681" y="792"/>
                </a:lnTo>
                <a:lnTo>
                  <a:pt x="2681" y="874"/>
                </a:lnTo>
                <a:lnTo>
                  <a:pt x="2591" y="840"/>
                </a:lnTo>
                <a:lnTo>
                  <a:pt x="2501" y="806"/>
                </a:lnTo>
                <a:lnTo>
                  <a:pt x="2411" y="778"/>
                </a:lnTo>
                <a:lnTo>
                  <a:pt x="2321" y="737"/>
                </a:lnTo>
                <a:lnTo>
                  <a:pt x="2238" y="703"/>
                </a:lnTo>
                <a:lnTo>
                  <a:pt x="2148" y="655"/>
                </a:lnTo>
                <a:lnTo>
                  <a:pt x="2058" y="614"/>
                </a:lnTo>
                <a:lnTo>
                  <a:pt x="1968" y="567"/>
                </a:lnTo>
                <a:lnTo>
                  <a:pt x="1878" y="519"/>
                </a:lnTo>
                <a:lnTo>
                  <a:pt x="1788" y="464"/>
                </a:lnTo>
                <a:lnTo>
                  <a:pt x="1698" y="416"/>
                </a:lnTo>
                <a:lnTo>
                  <a:pt x="1607" y="368"/>
                </a:lnTo>
                <a:lnTo>
                  <a:pt x="1517" y="321"/>
                </a:lnTo>
                <a:lnTo>
                  <a:pt x="1427" y="273"/>
                </a:lnTo>
                <a:lnTo>
                  <a:pt x="1344" y="232"/>
                </a:lnTo>
                <a:lnTo>
                  <a:pt x="1254" y="191"/>
                </a:lnTo>
                <a:lnTo>
                  <a:pt x="1164" y="157"/>
                </a:lnTo>
                <a:lnTo>
                  <a:pt x="1074" y="123"/>
                </a:lnTo>
                <a:lnTo>
                  <a:pt x="984" y="88"/>
                </a:lnTo>
                <a:lnTo>
                  <a:pt x="894" y="61"/>
                </a:lnTo>
                <a:lnTo>
                  <a:pt x="804" y="27"/>
                </a:lnTo>
                <a:lnTo>
                  <a:pt x="714" y="6"/>
                </a:lnTo>
                <a:lnTo>
                  <a:pt x="624" y="0"/>
                </a:lnTo>
                <a:lnTo>
                  <a:pt x="534" y="0"/>
                </a:lnTo>
                <a:lnTo>
                  <a:pt x="451" y="0"/>
                </a:lnTo>
                <a:lnTo>
                  <a:pt x="361" y="0"/>
                </a:lnTo>
                <a:lnTo>
                  <a:pt x="271" y="13"/>
                </a:lnTo>
                <a:lnTo>
                  <a:pt x="181" y="54"/>
                </a:lnTo>
                <a:lnTo>
                  <a:pt x="90" y="68"/>
                </a:lnTo>
                <a:lnTo>
                  <a:pt x="0" y="1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389"/>
          <p:cNvSpPr>
            <a:spLocks/>
          </p:cNvSpPr>
          <p:nvPr/>
        </p:nvSpPr>
        <p:spPr bwMode="auto">
          <a:xfrm>
            <a:off x="2047875" y="1746250"/>
            <a:ext cx="4256087" cy="1257300"/>
          </a:xfrm>
          <a:custGeom>
            <a:avLst/>
            <a:gdLst>
              <a:gd name="T0" fmla="*/ 0 w 2681"/>
              <a:gd name="T1" fmla="*/ 136 h 792"/>
              <a:gd name="T2" fmla="*/ 0 w 2681"/>
              <a:gd name="T3" fmla="*/ 136 h 792"/>
              <a:gd name="T4" fmla="*/ 90 w 2681"/>
              <a:gd name="T5" fmla="*/ 68 h 792"/>
              <a:gd name="T6" fmla="*/ 181 w 2681"/>
              <a:gd name="T7" fmla="*/ 54 h 792"/>
              <a:gd name="T8" fmla="*/ 271 w 2681"/>
              <a:gd name="T9" fmla="*/ 13 h 792"/>
              <a:gd name="T10" fmla="*/ 361 w 2681"/>
              <a:gd name="T11" fmla="*/ 0 h 792"/>
              <a:gd name="T12" fmla="*/ 451 w 2681"/>
              <a:gd name="T13" fmla="*/ 0 h 792"/>
              <a:gd name="T14" fmla="*/ 534 w 2681"/>
              <a:gd name="T15" fmla="*/ 0 h 792"/>
              <a:gd name="T16" fmla="*/ 624 w 2681"/>
              <a:gd name="T17" fmla="*/ 0 h 792"/>
              <a:gd name="T18" fmla="*/ 714 w 2681"/>
              <a:gd name="T19" fmla="*/ 6 h 792"/>
              <a:gd name="T20" fmla="*/ 804 w 2681"/>
              <a:gd name="T21" fmla="*/ 27 h 792"/>
              <a:gd name="T22" fmla="*/ 894 w 2681"/>
              <a:gd name="T23" fmla="*/ 54 h 792"/>
              <a:gd name="T24" fmla="*/ 984 w 2681"/>
              <a:gd name="T25" fmla="*/ 82 h 792"/>
              <a:gd name="T26" fmla="*/ 1074 w 2681"/>
              <a:gd name="T27" fmla="*/ 109 h 792"/>
              <a:gd name="T28" fmla="*/ 1164 w 2681"/>
              <a:gd name="T29" fmla="*/ 143 h 792"/>
              <a:gd name="T30" fmla="*/ 1254 w 2681"/>
              <a:gd name="T31" fmla="*/ 177 h 792"/>
              <a:gd name="T32" fmla="*/ 1344 w 2681"/>
              <a:gd name="T33" fmla="*/ 205 h 792"/>
              <a:gd name="T34" fmla="*/ 1427 w 2681"/>
              <a:gd name="T35" fmla="*/ 246 h 792"/>
              <a:gd name="T36" fmla="*/ 1517 w 2681"/>
              <a:gd name="T37" fmla="*/ 287 h 792"/>
              <a:gd name="T38" fmla="*/ 1607 w 2681"/>
              <a:gd name="T39" fmla="*/ 328 h 792"/>
              <a:gd name="T40" fmla="*/ 1698 w 2681"/>
              <a:gd name="T41" fmla="*/ 362 h 792"/>
              <a:gd name="T42" fmla="*/ 1788 w 2681"/>
              <a:gd name="T43" fmla="*/ 409 h 792"/>
              <a:gd name="T44" fmla="*/ 1878 w 2681"/>
              <a:gd name="T45" fmla="*/ 450 h 792"/>
              <a:gd name="T46" fmla="*/ 1968 w 2681"/>
              <a:gd name="T47" fmla="*/ 491 h 792"/>
              <a:gd name="T48" fmla="*/ 2058 w 2681"/>
              <a:gd name="T49" fmla="*/ 532 h 792"/>
              <a:gd name="T50" fmla="*/ 2148 w 2681"/>
              <a:gd name="T51" fmla="*/ 567 h 792"/>
              <a:gd name="T52" fmla="*/ 2238 w 2681"/>
              <a:gd name="T53" fmla="*/ 601 h 792"/>
              <a:gd name="T54" fmla="*/ 2321 w 2681"/>
              <a:gd name="T55" fmla="*/ 635 h 792"/>
              <a:gd name="T56" fmla="*/ 2411 w 2681"/>
              <a:gd name="T57" fmla="*/ 669 h 792"/>
              <a:gd name="T58" fmla="*/ 2501 w 2681"/>
              <a:gd name="T59" fmla="*/ 696 h 792"/>
              <a:gd name="T60" fmla="*/ 2591 w 2681"/>
              <a:gd name="T61" fmla="*/ 724 h 792"/>
              <a:gd name="T62" fmla="*/ 2681 w 2681"/>
              <a:gd name="T63" fmla="*/ 744 h 792"/>
              <a:gd name="T64" fmla="*/ 2681 w 2681"/>
              <a:gd name="T65" fmla="*/ 792 h 792"/>
              <a:gd name="T66" fmla="*/ 2591 w 2681"/>
              <a:gd name="T67" fmla="*/ 765 h 792"/>
              <a:gd name="T68" fmla="*/ 2501 w 2681"/>
              <a:gd name="T69" fmla="*/ 737 h 792"/>
              <a:gd name="T70" fmla="*/ 2411 w 2681"/>
              <a:gd name="T71" fmla="*/ 703 h 792"/>
              <a:gd name="T72" fmla="*/ 2321 w 2681"/>
              <a:gd name="T73" fmla="*/ 669 h 792"/>
              <a:gd name="T74" fmla="*/ 2238 w 2681"/>
              <a:gd name="T75" fmla="*/ 635 h 792"/>
              <a:gd name="T76" fmla="*/ 2148 w 2681"/>
              <a:gd name="T77" fmla="*/ 594 h 792"/>
              <a:gd name="T78" fmla="*/ 2058 w 2681"/>
              <a:gd name="T79" fmla="*/ 553 h 792"/>
              <a:gd name="T80" fmla="*/ 1968 w 2681"/>
              <a:gd name="T81" fmla="*/ 505 h 792"/>
              <a:gd name="T82" fmla="*/ 1878 w 2681"/>
              <a:gd name="T83" fmla="*/ 464 h 792"/>
              <a:gd name="T84" fmla="*/ 1788 w 2681"/>
              <a:gd name="T85" fmla="*/ 416 h 792"/>
              <a:gd name="T86" fmla="*/ 1698 w 2681"/>
              <a:gd name="T87" fmla="*/ 368 h 792"/>
              <a:gd name="T88" fmla="*/ 1607 w 2681"/>
              <a:gd name="T89" fmla="*/ 328 h 792"/>
              <a:gd name="T90" fmla="*/ 1517 w 2681"/>
              <a:gd name="T91" fmla="*/ 287 h 792"/>
              <a:gd name="T92" fmla="*/ 1427 w 2681"/>
              <a:gd name="T93" fmla="*/ 246 h 792"/>
              <a:gd name="T94" fmla="*/ 1344 w 2681"/>
              <a:gd name="T95" fmla="*/ 205 h 792"/>
              <a:gd name="T96" fmla="*/ 1254 w 2681"/>
              <a:gd name="T97" fmla="*/ 170 h 792"/>
              <a:gd name="T98" fmla="*/ 1164 w 2681"/>
              <a:gd name="T99" fmla="*/ 136 h 792"/>
              <a:gd name="T100" fmla="*/ 1074 w 2681"/>
              <a:gd name="T101" fmla="*/ 109 h 792"/>
              <a:gd name="T102" fmla="*/ 984 w 2681"/>
              <a:gd name="T103" fmla="*/ 75 h 792"/>
              <a:gd name="T104" fmla="*/ 894 w 2681"/>
              <a:gd name="T105" fmla="*/ 54 h 792"/>
              <a:gd name="T106" fmla="*/ 804 w 2681"/>
              <a:gd name="T107" fmla="*/ 27 h 792"/>
              <a:gd name="T108" fmla="*/ 714 w 2681"/>
              <a:gd name="T109" fmla="*/ 6 h 792"/>
              <a:gd name="T110" fmla="*/ 624 w 2681"/>
              <a:gd name="T111" fmla="*/ 0 h 792"/>
              <a:gd name="T112" fmla="*/ 534 w 2681"/>
              <a:gd name="T113" fmla="*/ 0 h 792"/>
              <a:gd name="T114" fmla="*/ 451 w 2681"/>
              <a:gd name="T115" fmla="*/ 0 h 792"/>
              <a:gd name="T116" fmla="*/ 361 w 2681"/>
              <a:gd name="T117" fmla="*/ 0 h 792"/>
              <a:gd name="T118" fmla="*/ 271 w 2681"/>
              <a:gd name="T119" fmla="*/ 13 h 792"/>
              <a:gd name="T120" fmla="*/ 181 w 2681"/>
              <a:gd name="T121" fmla="*/ 54 h 792"/>
              <a:gd name="T122" fmla="*/ 90 w 2681"/>
              <a:gd name="T123" fmla="*/ 68 h 792"/>
              <a:gd name="T124" fmla="*/ 0 w 2681"/>
              <a:gd name="T125" fmla="*/ 136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792">
                <a:moveTo>
                  <a:pt x="0" y="136"/>
                </a:moveTo>
                <a:lnTo>
                  <a:pt x="0" y="136"/>
                </a:lnTo>
                <a:lnTo>
                  <a:pt x="90" y="68"/>
                </a:lnTo>
                <a:lnTo>
                  <a:pt x="181" y="54"/>
                </a:lnTo>
                <a:lnTo>
                  <a:pt x="271" y="13"/>
                </a:lnTo>
                <a:lnTo>
                  <a:pt x="361" y="0"/>
                </a:lnTo>
                <a:lnTo>
                  <a:pt x="451" y="0"/>
                </a:lnTo>
                <a:lnTo>
                  <a:pt x="534" y="0"/>
                </a:lnTo>
                <a:lnTo>
                  <a:pt x="624" y="0"/>
                </a:lnTo>
                <a:lnTo>
                  <a:pt x="714" y="6"/>
                </a:lnTo>
                <a:lnTo>
                  <a:pt x="804" y="27"/>
                </a:lnTo>
                <a:lnTo>
                  <a:pt x="894" y="54"/>
                </a:lnTo>
                <a:lnTo>
                  <a:pt x="984" y="82"/>
                </a:lnTo>
                <a:lnTo>
                  <a:pt x="1074" y="109"/>
                </a:lnTo>
                <a:lnTo>
                  <a:pt x="1164" y="143"/>
                </a:lnTo>
                <a:lnTo>
                  <a:pt x="1254" y="177"/>
                </a:lnTo>
                <a:lnTo>
                  <a:pt x="1344" y="205"/>
                </a:lnTo>
                <a:lnTo>
                  <a:pt x="1427" y="246"/>
                </a:lnTo>
                <a:lnTo>
                  <a:pt x="1517" y="287"/>
                </a:lnTo>
                <a:lnTo>
                  <a:pt x="1607" y="328"/>
                </a:lnTo>
                <a:lnTo>
                  <a:pt x="1698" y="362"/>
                </a:lnTo>
                <a:lnTo>
                  <a:pt x="1788" y="409"/>
                </a:lnTo>
                <a:lnTo>
                  <a:pt x="1878" y="450"/>
                </a:lnTo>
                <a:lnTo>
                  <a:pt x="1968" y="491"/>
                </a:lnTo>
                <a:lnTo>
                  <a:pt x="2058" y="532"/>
                </a:lnTo>
                <a:lnTo>
                  <a:pt x="2148" y="567"/>
                </a:lnTo>
                <a:lnTo>
                  <a:pt x="2238" y="601"/>
                </a:lnTo>
                <a:lnTo>
                  <a:pt x="2321" y="635"/>
                </a:lnTo>
                <a:lnTo>
                  <a:pt x="2411" y="669"/>
                </a:lnTo>
                <a:lnTo>
                  <a:pt x="2501" y="696"/>
                </a:lnTo>
                <a:lnTo>
                  <a:pt x="2591" y="724"/>
                </a:lnTo>
                <a:lnTo>
                  <a:pt x="2681" y="744"/>
                </a:lnTo>
                <a:lnTo>
                  <a:pt x="2681" y="792"/>
                </a:lnTo>
                <a:lnTo>
                  <a:pt x="2591" y="765"/>
                </a:lnTo>
                <a:lnTo>
                  <a:pt x="2501" y="737"/>
                </a:lnTo>
                <a:lnTo>
                  <a:pt x="2411" y="703"/>
                </a:lnTo>
                <a:lnTo>
                  <a:pt x="2321" y="669"/>
                </a:lnTo>
                <a:lnTo>
                  <a:pt x="2238" y="635"/>
                </a:lnTo>
                <a:lnTo>
                  <a:pt x="2148" y="594"/>
                </a:lnTo>
                <a:lnTo>
                  <a:pt x="2058" y="553"/>
                </a:lnTo>
                <a:lnTo>
                  <a:pt x="1968" y="505"/>
                </a:lnTo>
                <a:lnTo>
                  <a:pt x="1878" y="464"/>
                </a:lnTo>
                <a:lnTo>
                  <a:pt x="1788" y="416"/>
                </a:lnTo>
                <a:lnTo>
                  <a:pt x="1698" y="368"/>
                </a:lnTo>
                <a:lnTo>
                  <a:pt x="1607" y="328"/>
                </a:lnTo>
                <a:lnTo>
                  <a:pt x="1517" y="287"/>
                </a:lnTo>
                <a:lnTo>
                  <a:pt x="1427" y="246"/>
                </a:lnTo>
                <a:lnTo>
                  <a:pt x="1344" y="205"/>
                </a:lnTo>
                <a:lnTo>
                  <a:pt x="1254" y="170"/>
                </a:lnTo>
                <a:lnTo>
                  <a:pt x="1164" y="136"/>
                </a:lnTo>
                <a:lnTo>
                  <a:pt x="1074" y="109"/>
                </a:lnTo>
                <a:lnTo>
                  <a:pt x="984" y="75"/>
                </a:lnTo>
                <a:lnTo>
                  <a:pt x="894" y="54"/>
                </a:lnTo>
                <a:lnTo>
                  <a:pt x="804" y="27"/>
                </a:lnTo>
                <a:lnTo>
                  <a:pt x="714" y="6"/>
                </a:lnTo>
                <a:lnTo>
                  <a:pt x="624" y="0"/>
                </a:lnTo>
                <a:lnTo>
                  <a:pt x="534" y="0"/>
                </a:lnTo>
                <a:lnTo>
                  <a:pt x="451" y="0"/>
                </a:lnTo>
                <a:lnTo>
                  <a:pt x="361" y="0"/>
                </a:lnTo>
                <a:lnTo>
                  <a:pt x="271" y="13"/>
                </a:lnTo>
                <a:lnTo>
                  <a:pt x="181" y="54"/>
                </a:lnTo>
                <a:lnTo>
                  <a:pt x="90" y="68"/>
                </a:lnTo>
                <a:lnTo>
                  <a:pt x="0" y="1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392"/>
          <p:cNvSpPr>
            <a:spLocks/>
          </p:cNvSpPr>
          <p:nvPr/>
        </p:nvSpPr>
        <p:spPr bwMode="auto">
          <a:xfrm>
            <a:off x="2047875" y="1735138"/>
            <a:ext cx="4256087" cy="1192213"/>
          </a:xfrm>
          <a:custGeom>
            <a:avLst/>
            <a:gdLst>
              <a:gd name="T0" fmla="*/ 0 w 2681"/>
              <a:gd name="T1" fmla="*/ 143 h 751"/>
              <a:gd name="T2" fmla="*/ 0 w 2681"/>
              <a:gd name="T3" fmla="*/ 143 h 751"/>
              <a:gd name="T4" fmla="*/ 90 w 2681"/>
              <a:gd name="T5" fmla="*/ 75 h 751"/>
              <a:gd name="T6" fmla="*/ 181 w 2681"/>
              <a:gd name="T7" fmla="*/ 61 h 751"/>
              <a:gd name="T8" fmla="*/ 271 w 2681"/>
              <a:gd name="T9" fmla="*/ 20 h 751"/>
              <a:gd name="T10" fmla="*/ 361 w 2681"/>
              <a:gd name="T11" fmla="*/ 7 h 751"/>
              <a:gd name="T12" fmla="*/ 451 w 2681"/>
              <a:gd name="T13" fmla="*/ 7 h 751"/>
              <a:gd name="T14" fmla="*/ 534 w 2681"/>
              <a:gd name="T15" fmla="*/ 7 h 751"/>
              <a:gd name="T16" fmla="*/ 624 w 2681"/>
              <a:gd name="T17" fmla="*/ 0 h 751"/>
              <a:gd name="T18" fmla="*/ 714 w 2681"/>
              <a:gd name="T19" fmla="*/ 0 h 751"/>
              <a:gd name="T20" fmla="*/ 804 w 2681"/>
              <a:gd name="T21" fmla="*/ 7 h 751"/>
              <a:gd name="T22" fmla="*/ 894 w 2681"/>
              <a:gd name="T23" fmla="*/ 34 h 751"/>
              <a:gd name="T24" fmla="*/ 984 w 2681"/>
              <a:gd name="T25" fmla="*/ 41 h 751"/>
              <a:gd name="T26" fmla="*/ 1074 w 2681"/>
              <a:gd name="T27" fmla="*/ 54 h 751"/>
              <a:gd name="T28" fmla="*/ 1164 w 2681"/>
              <a:gd name="T29" fmla="*/ 68 h 751"/>
              <a:gd name="T30" fmla="*/ 1254 w 2681"/>
              <a:gd name="T31" fmla="*/ 82 h 751"/>
              <a:gd name="T32" fmla="*/ 1344 w 2681"/>
              <a:gd name="T33" fmla="*/ 89 h 751"/>
              <a:gd name="T34" fmla="*/ 1427 w 2681"/>
              <a:gd name="T35" fmla="*/ 102 h 751"/>
              <a:gd name="T36" fmla="*/ 1517 w 2681"/>
              <a:gd name="T37" fmla="*/ 116 h 751"/>
              <a:gd name="T38" fmla="*/ 1607 w 2681"/>
              <a:gd name="T39" fmla="*/ 136 h 751"/>
              <a:gd name="T40" fmla="*/ 1698 w 2681"/>
              <a:gd name="T41" fmla="*/ 143 h 751"/>
              <a:gd name="T42" fmla="*/ 1788 w 2681"/>
              <a:gd name="T43" fmla="*/ 157 h 751"/>
              <a:gd name="T44" fmla="*/ 1878 w 2681"/>
              <a:gd name="T45" fmla="*/ 171 h 751"/>
              <a:gd name="T46" fmla="*/ 1968 w 2681"/>
              <a:gd name="T47" fmla="*/ 191 h 751"/>
              <a:gd name="T48" fmla="*/ 2058 w 2681"/>
              <a:gd name="T49" fmla="*/ 205 h 751"/>
              <a:gd name="T50" fmla="*/ 2148 w 2681"/>
              <a:gd name="T51" fmla="*/ 212 h 751"/>
              <a:gd name="T52" fmla="*/ 2238 w 2681"/>
              <a:gd name="T53" fmla="*/ 218 h 751"/>
              <a:gd name="T54" fmla="*/ 2321 w 2681"/>
              <a:gd name="T55" fmla="*/ 232 h 751"/>
              <a:gd name="T56" fmla="*/ 2411 w 2681"/>
              <a:gd name="T57" fmla="*/ 239 h 751"/>
              <a:gd name="T58" fmla="*/ 2501 w 2681"/>
              <a:gd name="T59" fmla="*/ 246 h 751"/>
              <a:gd name="T60" fmla="*/ 2591 w 2681"/>
              <a:gd name="T61" fmla="*/ 259 h 751"/>
              <a:gd name="T62" fmla="*/ 2681 w 2681"/>
              <a:gd name="T63" fmla="*/ 266 h 751"/>
              <a:gd name="T64" fmla="*/ 2681 w 2681"/>
              <a:gd name="T65" fmla="*/ 751 h 751"/>
              <a:gd name="T66" fmla="*/ 2591 w 2681"/>
              <a:gd name="T67" fmla="*/ 731 h 751"/>
              <a:gd name="T68" fmla="*/ 2501 w 2681"/>
              <a:gd name="T69" fmla="*/ 703 h 751"/>
              <a:gd name="T70" fmla="*/ 2411 w 2681"/>
              <a:gd name="T71" fmla="*/ 676 h 751"/>
              <a:gd name="T72" fmla="*/ 2321 w 2681"/>
              <a:gd name="T73" fmla="*/ 642 h 751"/>
              <a:gd name="T74" fmla="*/ 2238 w 2681"/>
              <a:gd name="T75" fmla="*/ 608 h 751"/>
              <a:gd name="T76" fmla="*/ 2148 w 2681"/>
              <a:gd name="T77" fmla="*/ 574 h 751"/>
              <a:gd name="T78" fmla="*/ 2058 w 2681"/>
              <a:gd name="T79" fmla="*/ 539 h 751"/>
              <a:gd name="T80" fmla="*/ 1968 w 2681"/>
              <a:gd name="T81" fmla="*/ 498 h 751"/>
              <a:gd name="T82" fmla="*/ 1878 w 2681"/>
              <a:gd name="T83" fmla="*/ 457 h 751"/>
              <a:gd name="T84" fmla="*/ 1788 w 2681"/>
              <a:gd name="T85" fmla="*/ 416 h 751"/>
              <a:gd name="T86" fmla="*/ 1698 w 2681"/>
              <a:gd name="T87" fmla="*/ 369 h 751"/>
              <a:gd name="T88" fmla="*/ 1607 w 2681"/>
              <a:gd name="T89" fmla="*/ 335 h 751"/>
              <a:gd name="T90" fmla="*/ 1517 w 2681"/>
              <a:gd name="T91" fmla="*/ 294 h 751"/>
              <a:gd name="T92" fmla="*/ 1427 w 2681"/>
              <a:gd name="T93" fmla="*/ 253 h 751"/>
              <a:gd name="T94" fmla="*/ 1344 w 2681"/>
              <a:gd name="T95" fmla="*/ 212 h 751"/>
              <a:gd name="T96" fmla="*/ 1254 w 2681"/>
              <a:gd name="T97" fmla="*/ 184 h 751"/>
              <a:gd name="T98" fmla="*/ 1164 w 2681"/>
              <a:gd name="T99" fmla="*/ 150 h 751"/>
              <a:gd name="T100" fmla="*/ 1074 w 2681"/>
              <a:gd name="T101" fmla="*/ 116 h 751"/>
              <a:gd name="T102" fmla="*/ 984 w 2681"/>
              <a:gd name="T103" fmla="*/ 89 h 751"/>
              <a:gd name="T104" fmla="*/ 894 w 2681"/>
              <a:gd name="T105" fmla="*/ 61 h 751"/>
              <a:gd name="T106" fmla="*/ 804 w 2681"/>
              <a:gd name="T107" fmla="*/ 34 h 751"/>
              <a:gd name="T108" fmla="*/ 714 w 2681"/>
              <a:gd name="T109" fmla="*/ 13 h 751"/>
              <a:gd name="T110" fmla="*/ 624 w 2681"/>
              <a:gd name="T111" fmla="*/ 7 h 751"/>
              <a:gd name="T112" fmla="*/ 534 w 2681"/>
              <a:gd name="T113" fmla="*/ 7 h 751"/>
              <a:gd name="T114" fmla="*/ 451 w 2681"/>
              <a:gd name="T115" fmla="*/ 7 h 751"/>
              <a:gd name="T116" fmla="*/ 361 w 2681"/>
              <a:gd name="T117" fmla="*/ 7 h 751"/>
              <a:gd name="T118" fmla="*/ 271 w 2681"/>
              <a:gd name="T119" fmla="*/ 20 h 751"/>
              <a:gd name="T120" fmla="*/ 181 w 2681"/>
              <a:gd name="T121" fmla="*/ 61 h 751"/>
              <a:gd name="T122" fmla="*/ 90 w 2681"/>
              <a:gd name="T123" fmla="*/ 75 h 751"/>
              <a:gd name="T124" fmla="*/ 0 w 2681"/>
              <a:gd name="T125" fmla="*/ 143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751">
                <a:moveTo>
                  <a:pt x="0" y="143"/>
                </a:moveTo>
                <a:lnTo>
                  <a:pt x="0" y="143"/>
                </a:lnTo>
                <a:lnTo>
                  <a:pt x="90" y="75"/>
                </a:lnTo>
                <a:lnTo>
                  <a:pt x="181" y="61"/>
                </a:lnTo>
                <a:lnTo>
                  <a:pt x="271" y="20"/>
                </a:lnTo>
                <a:lnTo>
                  <a:pt x="361" y="7"/>
                </a:lnTo>
                <a:lnTo>
                  <a:pt x="451" y="7"/>
                </a:lnTo>
                <a:lnTo>
                  <a:pt x="534" y="7"/>
                </a:lnTo>
                <a:lnTo>
                  <a:pt x="624" y="0"/>
                </a:lnTo>
                <a:lnTo>
                  <a:pt x="714" y="0"/>
                </a:lnTo>
                <a:lnTo>
                  <a:pt x="804" y="7"/>
                </a:lnTo>
                <a:lnTo>
                  <a:pt x="894" y="34"/>
                </a:lnTo>
                <a:lnTo>
                  <a:pt x="984" y="41"/>
                </a:lnTo>
                <a:lnTo>
                  <a:pt x="1074" y="54"/>
                </a:lnTo>
                <a:lnTo>
                  <a:pt x="1164" y="68"/>
                </a:lnTo>
                <a:lnTo>
                  <a:pt x="1254" y="82"/>
                </a:lnTo>
                <a:lnTo>
                  <a:pt x="1344" y="89"/>
                </a:lnTo>
                <a:lnTo>
                  <a:pt x="1427" y="102"/>
                </a:lnTo>
                <a:lnTo>
                  <a:pt x="1517" y="116"/>
                </a:lnTo>
                <a:lnTo>
                  <a:pt x="1607" y="136"/>
                </a:lnTo>
                <a:lnTo>
                  <a:pt x="1698" y="143"/>
                </a:lnTo>
                <a:lnTo>
                  <a:pt x="1788" y="157"/>
                </a:lnTo>
                <a:lnTo>
                  <a:pt x="1878" y="171"/>
                </a:lnTo>
                <a:lnTo>
                  <a:pt x="1968" y="191"/>
                </a:lnTo>
                <a:lnTo>
                  <a:pt x="2058" y="205"/>
                </a:lnTo>
                <a:lnTo>
                  <a:pt x="2148" y="212"/>
                </a:lnTo>
                <a:lnTo>
                  <a:pt x="2238" y="218"/>
                </a:lnTo>
                <a:lnTo>
                  <a:pt x="2321" y="232"/>
                </a:lnTo>
                <a:lnTo>
                  <a:pt x="2411" y="239"/>
                </a:lnTo>
                <a:lnTo>
                  <a:pt x="2501" y="246"/>
                </a:lnTo>
                <a:lnTo>
                  <a:pt x="2591" y="259"/>
                </a:lnTo>
                <a:lnTo>
                  <a:pt x="2681" y="266"/>
                </a:lnTo>
                <a:lnTo>
                  <a:pt x="2681" y="751"/>
                </a:lnTo>
                <a:lnTo>
                  <a:pt x="2591" y="731"/>
                </a:lnTo>
                <a:lnTo>
                  <a:pt x="2501" y="703"/>
                </a:lnTo>
                <a:lnTo>
                  <a:pt x="2411" y="676"/>
                </a:lnTo>
                <a:lnTo>
                  <a:pt x="2321" y="642"/>
                </a:lnTo>
                <a:lnTo>
                  <a:pt x="2238" y="608"/>
                </a:lnTo>
                <a:lnTo>
                  <a:pt x="2148" y="574"/>
                </a:lnTo>
                <a:lnTo>
                  <a:pt x="2058" y="539"/>
                </a:lnTo>
                <a:lnTo>
                  <a:pt x="1968" y="498"/>
                </a:lnTo>
                <a:lnTo>
                  <a:pt x="1878" y="457"/>
                </a:lnTo>
                <a:lnTo>
                  <a:pt x="1788" y="416"/>
                </a:lnTo>
                <a:lnTo>
                  <a:pt x="1698" y="369"/>
                </a:lnTo>
                <a:lnTo>
                  <a:pt x="1607" y="335"/>
                </a:lnTo>
                <a:lnTo>
                  <a:pt x="1517" y="294"/>
                </a:lnTo>
                <a:lnTo>
                  <a:pt x="1427" y="253"/>
                </a:lnTo>
                <a:lnTo>
                  <a:pt x="1344" y="212"/>
                </a:lnTo>
                <a:lnTo>
                  <a:pt x="1254" y="184"/>
                </a:lnTo>
                <a:lnTo>
                  <a:pt x="1164" y="150"/>
                </a:lnTo>
                <a:lnTo>
                  <a:pt x="1074" y="116"/>
                </a:lnTo>
                <a:lnTo>
                  <a:pt x="984" y="89"/>
                </a:lnTo>
                <a:lnTo>
                  <a:pt x="894" y="61"/>
                </a:lnTo>
                <a:lnTo>
                  <a:pt x="804" y="34"/>
                </a:lnTo>
                <a:lnTo>
                  <a:pt x="714" y="13"/>
                </a:lnTo>
                <a:lnTo>
                  <a:pt x="624" y="7"/>
                </a:lnTo>
                <a:lnTo>
                  <a:pt x="534" y="7"/>
                </a:lnTo>
                <a:lnTo>
                  <a:pt x="451" y="7"/>
                </a:lnTo>
                <a:lnTo>
                  <a:pt x="361" y="7"/>
                </a:lnTo>
                <a:lnTo>
                  <a:pt x="271" y="20"/>
                </a:lnTo>
                <a:lnTo>
                  <a:pt x="181" y="61"/>
                </a:lnTo>
                <a:lnTo>
                  <a:pt x="90" y="75"/>
                </a:lnTo>
                <a:lnTo>
                  <a:pt x="0" y="14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395"/>
          <p:cNvSpPr>
            <a:spLocks/>
          </p:cNvSpPr>
          <p:nvPr/>
        </p:nvSpPr>
        <p:spPr bwMode="auto">
          <a:xfrm>
            <a:off x="2047875" y="1301750"/>
            <a:ext cx="4256087" cy="855663"/>
          </a:xfrm>
          <a:custGeom>
            <a:avLst/>
            <a:gdLst>
              <a:gd name="T0" fmla="*/ 0 w 2681"/>
              <a:gd name="T1" fmla="*/ 416 h 539"/>
              <a:gd name="T2" fmla="*/ 0 w 2681"/>
              <a:gd name="T3" fmla="*/ 416 h 539"/>
              <a:gd name="T4" fmla="*/ 90 w 2681"/>
              <a:gd name="T5" fmla="*/ 348 h 539"/>
              <a:gd name="T6" fmla="*/ 181 w 2681"/>
              <a:gd name="T7" fmla="*/ 334 h 539"/>
              <a:gd name="T8" fmla="*/ 271 w 2681"/>
              <a:gd name="T9" fmla="*/ 293 h 539"/>
              <a:gd name="T10" fmla="*/ 361 w 2681"/>
              <a:gd name="T11" fmla="*/ 280 h 539"/>
              <a:gd name="T12" fmla="*/ 451 w 2681"/>
              <a:gd name="T13" fmla="*/ 280 h 539"/>
              <a:gd name="T14" fmla="*/ 534 w 2681"/>
              <a:gd name="T15" fmla="*/ 280 h 539"/>
              <a:gd name="T16" fmla="*/ 624 w 2681"/>
              <a:gd name="T17" fmla="*/ 266 h 539"/>
              <a:gd name="T18" fmla="*/ 714 w 2681"/>
              <a:gd name="T19" fmla="*/ 252 h 539"/>
              <a:gd name="T20" fmla="*/ 804 w 2681"/>
              <a:gd name="T21" fmla="*/ 246 h 539"/>
              <a:gd name="T22" fmla="*/ 894 w 2681"/>
              <a:gd name="T23" fmla="*/ 246 h 539"/>
              <a:gd name="T24" fmla="*/ 984 w 2681"/>
              <a:gd name="T25" fmla="*/ 232 h 539"/>
              <a:gd name="T26" fmla="*/ 1074 w 2681"/>
              <a:gd name="T27" fmla="*/ 218 h 539"/>
              <a:gd name="T28" fmla="*/ 1164 w 2681"/>
              <a:gd name="T29" fmla="*/ 205 h 539"/>
              <a:gd name="T30" fmla="*/ 1254 w 2681"/>
              <a:gd name="T31" fmla="*/ 198 h 539"/>
              <a:gd name="T32" fmla="*/ 1344 w 2681"/>
              <a:gd name="T33" fmla="*/ 177 h 539"/>
              <a:gd name="T34" fmla="*/ 1427 w 2681"/>
              <a:gd name="T35" fmla="*/ 164 h 539"/>
              <a:gd name="T36" fmla="*/ 1517 w 2681"/>
              <a:gd name="T37" fmla="*/ 150 h 539"/>
              <a:gd name="T38" fmla="*/ 1607 w 2681"/>
              <a:gd name="T39" fmla="*/ 136 h 539"/>
              <a:gd name="T40" fmla="*/ 1698 w 2681"/>
              <a:gd name="T41" fmla="*/ 123 h 539"/>
              <a:gd name="T42" fmla="*/ 1788 w 2681"/>
              <a:gd name="T43" fmla="*/ 116 h 539"/>
              <a:gd name="T44" fmla="*/ 1878 w 2681"/>
              <a:gd name="T45" fmla="*/ 102 h 539"/>
              <a:gd name="T46" fmla="*/ 1968 w 2681"/>
              <a:gd name="T47" fmla="*/ 95 h 539"/>
              <a:gd name="T48" fmla="*/ 2058 w 2681"/>
              <a:gd name="T49" fmla="*/ 82 h 539"/>
              <a:gd name="T50" fmla="*/ 2148 w 2681"/>
              <a:gd name="T51" fmla="*/ 68 h 539"/>
              <a:gd name="T52" fmla="*/ 2238 w 2681"/>
              <a:gd name="T53" fmla="*/ 61 h 539"/>
              <a:gd name="T54" fmla="*/ 2321 w 2681"/>
              <a:gd name="T55" fmla="*/ 47 h 539"/>
              <a:gd name="T56" fmla="*/ 2411 w 2681"/>
              <a:gd name="T57" fmla="*/ 34 h 539"/>
              <a:gd name="T58" fmla="*/ 2501 w 2681"/>
              <a:gd name="T59" fmla="*/ 27 h 539"/>
              <a:gd name="T60" fmla="*/ 2591 w 2681"/>
              <a:gd name="T61" fmla="*/ 13 h 539"/>
              <a:gd name="T62" fmla="*/ 2681 w 2681"/>
              <a:gd name="T63" fmla="*/ 0 h 539"/>
              <a:gd name="T64" fmla="*/ 2681 w 2681"/>
              <a:gd name="T65" fmla="*/ 539 h 539"/>
              <a:gd name="T66" fmla="*/ 2591 w 2681"/>
              <a:gd name="T67" fmla="*/ 532 h 539"/>
              <a:gd name="T68" fmla="*/ 2501 w 2681"/>
              <a:gd name="T69" fmla="*/ 519 h 539"/>
              <a:gd name="T70" fmla="*/ 2411 w 2681"/>
              <a:gd name="T71" fmla="*/ 512 h 539"/>
              <a:gd name="T72" fmla="*/ 2321 w 2681"/>
              <a:gd name="T73" fmla="*/ 505 h 539"/>
              <a:gd name="T74" fmla="*/ 2238 w 2681"/>
              <a:gd name="T75" fmla="*/ 491 h 539"/>
              <a:gd name="T76" fmla="*/ 2148 w 2681"/>
              <a:gd name="T77" fmla="*/ 485 h 539"/>
              <a:gd name="T78" fmla="*/ 2058 w 2681"/>
              <a:gd name="T79" fmla="*/ 478 h 539"/>
              <a:gd name="T80" fmla="*/ 1968 w 2681"/>
              <a:gd name="T81" fmla="*/ 464 h 539"/>
              <a:gd name="T82" fmla="*/ 1878 w 2681"/>
              <a:gd name="T83" fmla="*/ 444 h 539"/>
              <a:gd name="T84" fmla="*/ 1788 w 2681"/>
              <a:gd name="T85" fmla="*/ 430 h 539"/>
              <a:gd name="T86" fmla="*/ 1698 w 2681"/>
              <a:gd name="T87" fmla="*/ 416 h 539"/>
              <a:gd name="T88" fmla="*/ 1607 w 2681"/>
              <a:gd name="T89" fmla="*/ 409 h 539"/>
              <a:gd name="T90" fmla="*/ 1517 w 2681"/>
              <a:gd name="T91" fmla="*/ 389 h 539"/>
              <a:gd name="T92" fmla="*/ 1427 w 2681"/>
              <a:gd name="T93" fmla="*/ 375 h 539"/>
              <a:gd name="T94" fmla="*/ 1344 w 2681"/>
              <a:gd name="T95" fmla="*/ 362 h 539"/>
              <a:gd name="T96" fmla="*/ 1254 w 2681"/>
              <a:gd name="T97" fmla="*/ 355 h 539"/>
              <a:gd name="T98" fmla="*/ 1164 w 2681"/>
              <a:gd name="T99" fmla="*/ 341 h 539"/>
              <a:gd name="T100" fmla="*/ 1074 w 2681"/>
              <a:gd name="T101" fmla="*/ 327 h 539"/>
              <a:gd name="T102" fmla="*/ 984 w 2681"/>
              <a:gd name="T103" fmla="*/ 314 h 539"/>
              <a:gd name="T104" fmla="*/ 894 w 2681"/>
              <a:gd name="T105" fmla="*/ 307 h 539"/>
              <a:gd name="T106" fmla="*/ 804 w 2681"/>
              <a:gd name="T107" fmla="*/ 280 h 539"/>
              <a:gd name="T108" fmla="*/ 714 w 2681"/>
              <a:gd name="T109" fmla="*/ 273 h 539"/>
              <a:gd name="T110" fmla="*/ 624 w 2681"/>
              <a:gd name="T111" fmla="*/ 273 h 539"/>
              <a:gd name="T112" fmla="*/ 534 w 2681"/>
              <a:gd name="T113" fmla="*/ 280 h 539"/>
              <a:gd name="T114" fmla="*/ 451 w 2681"/>
              <a:gd name="T115" fmla="*/ 280 h 539"/>
              <a:gd name="T116" fmla="*/ 361 w 2681"/>
              <a:gd name="T117" fmla="*/ 280 h 539"/>
              <a:gd name="T118" fmla="*/ 271 w 2681"/>
              <a:gd name="T119" fmla="*/ 293 h 539"/>
              <a:gd name="T120" fmla="*/ 181 w 2681"/>
              <a:gd name="T121" fmla="*/ 334 h 539"/>
              <a:gd name="T122" fmla="*/ 90 w 2681"/>
              <a:gd name="T123" fmla="*/ 348 h 539"/>
              <a:gd name="T124" fmla="*/ 0 w 2681"/>
              <a:gd name="T125" fmla="*/ 416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81" h="539">
                <a:moveTo>
                  <a:pt x="0" y="416"/>
                </a:moveTo>
                <a:lnTo>
                  <a:pt x="0" y="416"/>
                </a:lnTo>
                <a:lnTo>
                  <a:pt x="90" y="348"/>
                </a:lnTo>
                <a:lnTo>
                  <a:pt x="181" y="334"/>
                </a:lnTo>
                <a:lnTo>
                  <a:pt x="271" y="293"/>
                </a:lnTo>
                <a:lnTo>
                  <a:pt x="361" y="280"/>
                </a:lnTo>
                <a:lnTo>
                  <a:pt x="451" y="280"/>
                </a:lnTo>
                <a:lnTo>
                  <a:pt x="534" y="280"/>
                </a:lnTo>
                <a:lnTo>
                  <a:pt x="624" y="266"/>
                </a:lnTo>
                <a:lnTo>
                  <a:pt x="714" y="252"/>
                </a:lnTo>
                <a:lnTo>
                  <a:pt x="804" y="246"/>
                </a:lnTo>
                <a:lnTo>
                  <a:pt x="894" y="246"/>
                </a:lnTo>
                <a:lnTo>
                  <a:pt x="984" y="232"/>
                </a:lnTo>
                <a:lnTo>
                  <a:pt x="1074" y="218"/>
                </a:lnTo>
                <a:lnTo>
                  <a:pt x="1164" y="205"/>
                </a:lnTo>
                <a:lnTo>
                  <a:pt x="1254" y="198"/>
                </a:lnTo>
                <a:lnTo>
                  <a:pt x="1344" y="177"/>
                </a:lnTo>
                <a:lnTo>
                  <a:pt x="1427" y="164"/>
                </a:lnTo>
                <a:lnTo>
                  <a:pt x="1517" y="150"/>
                </a:lnTo>
                <a:lnTo>
                  <a:pt x="1607" y="136"/>
                </a:lnTo>
                <a:lnTo>
                  <a:pt x="1698" y="123"/>
                </a:lnTo>
                <a:lnTo>
                  <a:pt x="1788" y="116"/>
                </a:lnTo>
                <a:lnTo>
                  <a:pt x="1878" y="102"/>
                </a:lnTo>
                <a:lnTo>
                  <a:pt x="1968" y="95"/>
                </a:lnTo>
                <a:lnTo>
                  <a:pt x="2058" y="82"/>
                </a:lnTo>
                <a:lnTo>
                  <a:pt x="2148" y="68"/>
                </a:lnTo>
                <a:lnTo>
                  <a:pt x="2238" y="61"/>
                </a:lnTo>
                <a:lnTo>
                  <a:pt x="2321" y="47"/>
                </a:lnTo>
                <a:lnTo>
                  <a:pt x="2411" y="34"/>
                </a:lnTo>
                <a:lnTo>
                  <a:pt x="2501" y="27"/>
                </a:lnTo>
                <a:lnTo>
                  <a:pt x="2591" y="13"/>
                </a:lnTo>
                <a:lnTo>
                  <a:pt x="2681" y="0"/>
                </a:lnTo>
                <a:lnTo>
                  <a:pt x="2681" y="539"/>
                </a:lnTo>
                <a:lnTo>
                  <a:pt x="2591" y="532"/>
                </a:lnTo>
                <a:lnTo>
                  <a:pt x="2501" y="519"/>
                </a:lnTo>
                <a:lnTo>
                  <a:pt x="2411" y="512"/>
                </a:lnTo>
                <a:lnTo>
                  <a:pt x="2321" y="505"/>
                </a:lnTo>
                <a:lnTo>
                  <a:pt x="2238" y="491"/>
                </a:lnTo>
                <a:lnTo>
                  <a:pt x="2148" y="485"/>
                </a:lnTo>
                <a:lnTo>
                  <a:pt x="2058" y="478"/>
                </a:lnTo>
                <a:lnTo>
                  <a:pt x="1968" y="464"/>
                </a:lnTo>
                <a:lnTo>
                  <a:pt x="1878" y="444"/>
                </a:lnTo>
                <a:lnTo>
                  <a:pt x="1788" y="430"/>
                </a:lnTo>
                <a:lnTo>
                  <a:pt x="1698" y="416"/>
                </a:lnTo>
                <a:lnTo>
                  <a:pt x="1607" y="409"/>
                </a:lnTo>
                <a:lnTo>
                  <a:pt x="1517" y="389"/>
                </a:lnTo>
                <a:lnTo>
                  <a:pt x="1427" y="375"/>
                </a:lnTo>
                <a:lnTo>
                  <a:pt x="1344" y="362"/>
                </a:lnTo>
                <a:lnTo>
                  <a:pt x="1254" y="355"/>
                </a:lnTo>
                <a:lnTo>
                  <a:pt x="1164" y="341"/>
                </a:lnTo>
                <a:lnTo>
                  <a:pt x="1074" y="327"/>
                </a:lnTo>
                <a:lnTo>
                  <a:pt x="984" y="314"/>
                </a:lnTo>
                <a:lnTo>
                  <a:pt x="894" y="307"/>
                </a:lnTo>
                <a:lnTo>
                  <a:pt x="804" y="280"/>
                </a:lnTo>
                <a:lnTo>
                  <a:pt x="714" y="273"/>
                </a:lnTo>
                <a:lnTo>
                  <a:pt x="624" y="273"/>
                </a:lnTo>
                <a:lnTo>
                  <a:pt x="534" y="280"/>
                </a:lnTo>
                <a:lnTo>
                  <a:pt x="451" y="280"/>
                </a:lnTo>
                <a:lnTo>
                  <a:pt x="361" y="280"/>
                </a:lnTo>
                <a:lnTo>
                  <a:pt x="271" y="293"/>
                </a:lnTo>
                <a:lnTo>
                  <a:pt x="181" y="334"/>
                </a:lnTo>
                <a:lnTo>
                  <a:pt x="90" y="348"/>
                </a:lnTo>
                <a:lnTo>
                  <a:pt x="0" y="41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2047875" y="1301750"/>
            <a:ext cx="4256087" cy="2114550"/>
            <a:chOff x="2000250" y="1387475"/>
            <a:chExt cx="4256087" cy="2114550"/>
          </a:xfrm>
        </p:grpSpPr>
        <p:sp>
          <p:nvSpPr>
            <p:cNvPr id="97" name="Freeform 379"/>
            <p:cNvSpPr>
              <a:spLocks/>
            </p:cNvSpPr>
            <p:nvPr/>
          </p:nvSpPr>
          <p:spPr bwMode="auto">
            <a:xfrm>
              <a:off x="2000250" y="1831975"/>
              <a:ext cx="4256087" cy="1670050"/>
            </a:xfrm>
            <a:custGeom>
              <a:avLst/>
              <a:gdLst>
                <a:gd name="T0" fmla="*/ 0 w 2681"/>
                <a:gd name="T1" fmla="*/ 136 h 1052"/>
                <a:gd name="T2" fmla="*/ 0 w 2681"/>
                <a:gd name="T3" fmla="*/ 136 h 1052"/>
                <a:gd name="T4" fmla="*/ 90 w 2681"/>
                <a:gd name="T5" fmla="*/ 68 h 1052"/>
                <a:gd name="T6" fmla="*/ 181 w 2681"/>
                <a:gd name="T7" fmla="*/ 54 h 1052"/>
                <a:gd name="T8" fmla="*/ 271 w 2681"/>
                <a:gd name="T9" fmla="*/ 13 h 1052"/>
                <a:gd name="T10" fmla="*/ 361 w 2681"/>
                <a:gd name="T11" fmla="*/ 0 h 1052"/>
                <a:gd name="T12" fmla="*/ 451 w 2681"/>
                <a:gd name="T13" fmla="*/ 0 h 1052"/>
                <a:gd name="T14" fmla="*/ 534 w 2681"/>
                <a:gd name="T15" fmla="*/ 0 h 1052"/>
                <a:gd name="T16" fmla="*/ 624 w 2681"/>
                <a:gd name="T17" fmla="*/ 0 h 1052"/>
                <a:gd name="T18" fmla="*/ 714 w 2681"/>
                <a:gd name="T19" fmla="*/ 6 h 1052"/>
                <a:gd name="T20" fmla="*/ 804 w 2681"/>
                <a:gd name="T21" fmla="*/ 27 h 1052"/>
                <a:gd name="T22" fmla="*/ 894 w 2681"/>
                <a:gd name="T23" fmla="*/ 61 h 1052"/>
                <a:gd name="T24" fmla="*/ 984 w 2681"/>
                <a:gd name="T25" fmla="*/ 88 h 1052"/>
                <a:gd name="T26" fmla="*/ 1074 w 2681"/>
                <a:gd name="T27" fmla="*/ 123 h 1052"/>
                <a:gd name="T28" fmla="*/ 1164 w 2681"/>
                <a:gd name="T29" fmla="*/ 157 h 1052"/>
                <a:gd name="T30" fmla="*/ 1254 w 2681"/>
                <a:gd name="T31" fmla="*/ 191 h 1052"/>
                <a:gd name="T32" fmla="*/ 1344 w 2681"/>
                <a:gd name="T33" fmla="*/ 239 h 1052"/>
                <a:gd name="T34" fmla="*/ 1427 w 2681"/>
                <a:gd name="T35" fmla="*/ 287 h 1052"/>
                <a:gd name="T36" fmla="*/ 1517 w 2681"/>
                <a:gd name="T37" fmla="*/ 341 h 1052"/>
                <a:gd name="T38" fmla="*/ 1607 w 2681"/>
                <a:gd name="T39" fmla="*/ 396 h 1052"/>
                <a:gd name="T40" fmla="*/ 1698 w 2681"/>
                <a:gd name="T41" fmla="*/ 450 h 1052"/>
                <a:gd name="T42" fmla="*/ 1788 w 2681"/>
                <a:gd name="T43" fmla="*/ 512 h 1052"/>
                <a:gd name="T44" fmla="*/ 1878 w 2681"/>
                <a:gd name="T45" fmla="*/ 573 h 1052"/>
                <a:gd name="T46" fmla="*/ 1968 w 2681"/>
                <a:gd name="T47" fmla="*/ 642 h 1052"/>
                <a:gd name="T48" fmla="*/ 2058 w 2681"/>
                <a:gd name="T49" fmla="*/ 703 h 1052"/>
                <a:gd name="T50" fmla="*/ 2148 w 2681"/>
                <a:gd name="T51" fmla="*/ 758 h 1052"/>
                <a:gd name="T52" fmla="*/ 2238 w 2681"/>
                <a:gd name="T53" fmla="*/ 812 h 1052"/>
                <a:gd name="T54" fmla="*/ 2321 w 2681"/>
                <a:gd name="T55" fmla="*/ 860 h 1052"/>
                <a:gd name="T56" fmla="*/ 2411 w 2681"/>
                <a:gd name="T57" fmla="*/ 908 h 1052"/>
                <a:gd name="T58" fmla="*/ 2501 w 2681"/>
                <a:gd name="T59" fmla="*/ 949 h 1052"/>
                <a:gd name="T60" fmla="*/ 2591 w 2681"/>
                <a:gd name="T61" fmla="*/ 990 h 1052"/>
                <a:gd name="T62" fmla="*/ 2681 w 2681"/>
                <a:gd name="T63" fmla="*/ 1024 h 1052"/>
                <a:gd name="T64" fmla="*/ 2681 w 2681"/>
                <a:gd name="T65" fmla="*/ 1052 h 1052"/>
                <a:gd name="T66" fmla="*/ 2591 w 2681"/>
                <a:gd name="T67" fmla="*/ 1017 h 1052"/>
                <a:gd name="T68" fmla="*/ 2501 w 2681"/>
                <a:gd name="T69" fmla="*/ 976 h 1052"/>
                <a:gd name="T70" fmla="*/ 2411 w 2681"/>
                <a:gd name="T71" fmla="*/ 929 h 1052"/>
                <a:gd name="T72" fmla="*/ 2321 w 2681"/>
                <a:gd name="T73" fmla="*/ 881 h 1052"/>
                <a:gd name="T74" fmla="*/ 2238 w 2681"/>
                <a:gd name="T75" fmla="*/ 833 h 1052"/>
                <a:gd name="T76" fmla="*/ 2148 w 2681"/>
                <a:gd name="T77" fmla="*/ 778 h 1052"/>
                <a:gd name="T78" fmla="*/ 2058 w 2681"/>
                <a:gd name="T79" fmla="*/ 724 h 1052"/>
                <a:gd name="T80" fmla="*/ 1968 w 2681"/>
                <a:gd name="T81" fmla="*/ 655 h 1052"/>
                <a:gd name="T82" fmla="*/ 1878 w 2681"/>
                <a:gd name="T83" fmla="*/ 594 h 1052"/>
                <a:gd name="T84" fmla="*/ 1788 w 2681"/>
                <a:gd name="T85" fmla="*/ 532 h 1052"/>
                <a:gd name="T86" fmla="*/ 1698 w 2681"/>
                <a:gd name="T87" fmla="*/ 464 h 1052"/>
                <a:gd name="T88" fmla="*/ 1607 w 2681"/>
                <a:gd name="T89" fmla="*/ 409 h 1052"/>
                <a:gd name="T90" fmla="*/ 1517 w 2681"/>
                <a:gd name="T91" fmla="*/ 355 h 1052"/>
                <a:gd name="T92" fmla="*/ 1427 w 2681"/>
                <a:gd name="T93" fmla="*/ 300 h 1052"/>
                <a:gd name="T94" fmla="*/ 1344 w 2681"/>
                <a:gd name="T95" fmla="*/ 252 h 1052"/>
                <a:gd name="T96" fmla="*/ 1254 w 2681"/>
                <a:gd name="T97" fmla="*/ 205 h 1052"/>
                <a:gd name="T98" fmla="*/ 1164 w 2681"/>
                <a:gd name="T99" fmla="*/ 164 h 1052"/>
                <a:gd name="T100" fmla="*/ 1074 w 2681"/>
                <a:gd name="T101" fmla="*/ 129 h 1052"/>
                <a:gd name="T102" fmla="*/ 984 w 2681"/>
                <a:gd name="T103" fmla="*/ 88 h 1052"/>
                <a:gd name="T104" fmla="*/ 894 w 2681"/>
                <a:gd name="T105" fmla="*/ 61 h 1052"/>
                <a:gd name="T106" fmla="*/ 804 w 2681"/>
                <a:gd name="T107" fmla="*/ 27 h 1052"/>
                <a:gd name="T108" fmla="*/ 714 w 2681"/>
                <a:gd name="T109" fmla="*/ 13 h 1052"/>
                <a:gd name="T110" fmla="*/ 624 w 2681"/>
                <a:gd name="T111" fmla="*/ 0 h 1052"/>
                <a:gd name="T112" fmla="*/ 534 w 2681"/>
                <a:gd name="T113" fmla="*/ 0 h 1052"/>
                <a:gd name="T114" fmla="*/ 451 w 2681"/>
                <a:gd name="T115" fmla="*/ 0 h 1052"/>
                <a:gd name="T116" fmla="*/ 361 w 2681"/>
                <a:gd name="T117" fmla="*/ 0 h 1052"/>
                <a:gd name="T118" fmla="*/ 271 w 2681"/>
                <a:gd name="T119" fmla="*/ 13 h 1052"/>
                <a:gd name="T120" fmla="*/ 181 w 2681"/>
                <a:gd name="T121" fmla="*/ 54 h 1052"/>
                <a:gd name="T122" fmla="*/ 90 w 2681"/>
                <a:gd name="T123" fmla="*/ 68 h 1052"/>
                <a:gd name="T124" fmla="*/ 0 w 2681"/>
                <a:gd name="T125" fmla="*/ 136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1052">
                  <a:moveTo>
                    <a:pt x="0" y="136"/>
                  </a:moveTo>
                  <a:lnTo>
                    <a:pt x="0" y="136"/>
                  </a:lnTo>
                  <a:lnTo>
                    <a:pt x="90" y="68"/>
                  </a:lnTo>
                  <a:lnTo>
                    <a:pt x="181" y="54"/>
                  </a:lnTo>
                  <a:lnTo>
                    <a:pt x="271" y="13"/>
                  </a:lnTo>
                  <a:lnTo>
                    <a:pt x="361" y="0"/>
                  </a:lnTo>
                  <a:lnTo>
                    <a:pt x="451" y="0"/>
                  </a:lnTo>
                  <a:lnTo>
                    <a:pt x="534" y="0"/>
                  </a:lnTo>
                  <a:lnTo>
                    <a:pt x="624" y="0"/>
                  </a:lnTo>
                  <a:lnTo>
                    <a:pt x="714" y="6"/>
                  </a:lnTo>
                  <a:lnTo>
                    <a:pt x="804" y="27"/>
                  </a:lnTo>
                  <a:lnTo>
                    <a:pt x="894" y="61"/>
                  </a:lnTo>
                  <a:lnTo>
                    <a:pt x="984" y="88"/>
                  </a:lnTo>
                  <a:lnTo>
                    <a:pt x="1074" y="123"/>
                  </a:lnTo>
                  <a:lnTo>
                    <a:pt x="1164" y="157"/>
                  </a:lnTo>
                  <a:lnTo>
                    <a:pt x="1254" y="191"/>
                  </a:lnTo>
                  <a:lnTo>
                    <a:pt x="1344" y="239"/>
                  </a:lnTo>
                  <a:lnTo>
                    <a:pt x="1427" y="287"/>
                  </a:lnTo>
                  <a:lnTo>
                    <a:pt x="1517" y="341"/>
                  </a:lnTo>
                  <a:lnTo>
                    <a:pt x="1607" y="396"/>
                  </a:lnTo>
                  <a:lnTo>
                    <a:pt x="1698" y="450"/>
                  </a:lnTo>
                  <a:lnTo>
                    <a:pt x="1788" y="512"/>
                  </a:lnTo>
                  <a:lnTo>
                    <a:pt x="1878" y="573"/>
                  </a:lnTo>
                  <a:lnTo>
                    <a:pt x="1968" y="642"/>
                  </a:lnTo>
                  <a:lnTo>
                    <a:pt x="2058" y="703"/>
                  </a:lnTo>
                  <a:lnTo>
                    <a:pt x="2148" y="758"/>
                  </a:lnTo>
                  <a:lnTo>
                    <a:pt x="2238" y="812"/>
                  </a:lnTo>
                  <a:lnTo>
                    <a:pt x="2321" y="860"/>
                  </a:lnTo>
                  <a:lnTo>
                    <a:pt x="2411" y="908"/>
                  </a:lnTo>
                  <a:lnTo>
                    <a:pt x="2501" y="949"/>
                  </a:lnTo>
                  <a:lnTo>
                    <a:pt x="2591" y="990"/>
                  </a:lnTo>
                  <a:lnTo>
                    <a:pt x="2681" y="1024"/>
                  </a:lnTo>
                  <a:lnTo>
                    <a:pt x="2681" y="1052"/>
                  </a:lnTo>
                  <a:lnTo>
                    <a:pt x="2591" y="1017"/>
                  </a:lnTo>
                  <a:lnTo>
                    <a:pt x="2501" y="976"/>
                  </a:lnTo>
                  <a:lnTo>
                    <a:pt x="2411" y="929"/>
                  </a:lnTo>
                  <a:lnTo>
                    <a:pt x="2321" y="881"/>
                  </a:lnTo>
                  <a:lnTo>
                    <a:pt x="2238" y="833"/>
                  </a:lnTo>
                  <a:lnTo>
                    <a:pt x="2148" y="778"/>
                  </a:lnTo>
                  <a:lnTo>
                    <a:pt x="2058" y="724"/>
                  </a:lnTo>
                  <a:lnTo>
                    <a:pt x="1968" y="655"/>
                  </a:lnTo>
                  <a:lnTo>
                    <a:pt x="1878" y="594"/>
                  </a:lnTo>
                  <a:lnTo>
                    <a:pt x="1788" y="532"/>
                  </a:lnTo>
                  <a:lnTo>
                    <a:pt x="1698" y="464"/>
                  </a:lnTo>
                  <a:lnTo>
                    <a:pt x="1607" y="409"/>
                  </a:lnTo>
                  <a:lnTo>
                    <a:pt x="1517" y="355"/>
                  </a:lnTo>
                  <a:lnTo>
                    <a:pt x="1427" y="300"/>
                  </a:lnTo>
                  <a:lnTo>
                    <a:pt x="1344" y="252"/>
                  </a:lnTo>
                  <a:lnTo>
                    <a:pt x="1254" y="205"/>
                  </a:lnTo>
                  <a:lnTo>
                    <a:pt x="1164" y="164"/>
                  </a:lnTo>
                  <a:lnTo>
                    <a:pt x="1074" y="129"/>
                  </a:lnTo>
                  <a:lnTo>
                    <a:pt x="984" y="88"/>
                  </a:lnTo>
                  <a:lnTo>
                    <a:pt x="894" y="61"/>
                  </a:lnTo>
                  <a:lnTo>
                    <a:pt x="804" y="27"/>
                  </a:lnTo>
                  <a:lnTo>
                    <a:pt x="714" y="13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451" y="0"/>
                  </a:lnTo>
                  <a:lnTo>
                    <a:pt x="361" y="0"/>
                  </a:lnTo>
                  <a:lnTo>
                    <a:pt x="271" y="13"/>
                  </a:lnTo>
                  <a:lnTo>
                    <a:pt x="181" y="54"/>
                  </a:lnTo>
                  <a:lnTo>
                    <a:pt x="90" y="68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84"/>
            <p:cNvSpPr>
              <a:spLocks/>
            </p:cNvSpPr>
            <p:nvPr/>
          </p:nvSpPr>
          <p:spPr bwMode="auto">
            <a:xfrm>
              <a:off x="2000250" y="1831975"/>
              <a:ext cx="4256087" cy="1625600"/>
            </a:xfrm>
            <a:custGeom>
              <a:avLst/>
              <a:gdLst>
                <a:gd name="T0" fmla="*/ 0 w 2681"/>
                <a:gd name="T1" fmla="*/ 136 h 1024"/>
                <a:gd name="T2" fmla="*/ 0 w 2681"/>
                <a:gd name="T3" fmla="*/ 136 h 1024"/>
                <a:gd name="T4" fmla="*/ 90 w 2681"/>
                <a:gd name="T5" fmla="*/ 68 h 1024"/>
                <a:gd name="T6" fmla="*/ 181 w 2681"/>
                <a:gd name="T7" fmla="*/ 54 h 1024"/>
                <a:gd name="T8" fmla="*/ 271 w 2681"/>
                <a:gd name="T9" fmla="*/ 13 h 1024"/>
                <a:gd name="T10" fmla="*/ 361 w 2681"/>
                <a:gd name="T11" fmla="*/ 0 h 1024"/>
                <a:gd name="T12" fmla="*/ 451 w 2681"/>
                <a:gd name="T13" fmla="*/ 0 h 1024"/>
                <a:gd name="T14" fmla="*/ 534 w 2681"/>
                <a:gd name="T15" fmla="*/ 0 h 1024"/>
                <a:gd name="T16" fmla="*/ 624 w 2681"/>
                <a:gd name="T17" fmla="*/ 0 h 1024"/>
                <a:gd name="T18" fmla="*/ 714 w 2681"/>
                <a:gd name="T19" fmla="*/ 6 h 1024"/>
                <a:gd name="T20" fmla="*/ 804 w 2681"/>
                <a:gd name="T21" fmla="*/ 27 h 1024"/>
                <a:gd name="T22" fmla="*/ 894 w 2681"/>
                <a:gd name="T23" fmla="*/ 61 h 1024"/>
                <a:gd name="T24" fmla="*/ 984 w 2681"/>
                <a:gd name="T25" fmla="*/ 88 h 1024"/>
                <a:gd name="T26" fmla="*/ 1074 w 2681"/>
                <a:gd name="T27" fmla="*/ 123 h 1024"/>
                <a:gd name="T28" fmla="*/ 1164 w 2681"/>
                <a:gd name="T29" fmla="*/ 157 h 1024"/>
                <a:gd name="T30" fmla="*/ 1254 w 2681"/>
                <a:gd name="T31" fmla="*/ 191 h 1024"/>
                <a:gd name="T32" fmla="*/ 1344 w 2681"/>
                <a:gd name="T33" fmla="*/ 232 h 1024"/>
                <a:gd name="T34" fmla="*/ 1427 w 2681"/>
                <a:gd name="T35" fmla="*/ 273 h 1024"/>
                <a:gd name="T36" fmla="*/ 1517 w 2681"/>
                <a:gd name="T37" fmla="*/ 321 h 1024"/>
                <a:gd name="T38" fmla="*/ 1607 w 2681"/>
                <a:gd name="T39" fmla="*/ 368 h 1024"/>
                <a:gd name="T40" fmla="*/ 1698 w 2681"/>
                <a:gd name="T41" fmla="*/ 416 h 1024"/>
                <a:gd name="T42" fmla="*/ 1788 w 2681"/>
                <a:gd name="T43" fmla="*/ 464 h 1024"/>
                <a:gd name="T44" fmla="*/ 1878 w 2681"/>
                <a:gd name="T45" fmla="*/ 519 h 1024"/>
                <a:gd name="T46" fmla="*/ 1968 w 2681"/>
                <a:gd name="T47" fmla="*/ 567 h 1024"/>
                <a:gd name="T48" fmla="*/ 2058 w 2681"/>
                <a:gd name="T49" fmla="*/ 614 h 1024"/>
                <a:gd name="T50" fmla="*/ 2148 w 2681"/>
                <a:gd name="T51" fmla="*/ 655 h 1024"/>
                <a:gd name="T52" fmla="*/ 2238 w 2681"/>
                <a:gd name="T53" fmla="*/ 703 h 1024"/>
                <a:gd name="T54" fmla="*/ 2321 w 2681"/>
                <a:gd name="T55" fmla="*/ 737 h 1024"/>
                <a:gd name="T56" fmla="*/ 2411 w 2681"/>
                <a:gd name="T57" fmla="*/ 778 h 1024"/>
                <a:gd name="T58" fmla="*/ 2501 w 2681"/>
                <a:gd name="T59" fmla="*/ 806 h 1024"/>
                <a:gd name="T60" fmla="*/ 2591 w 2681"/>
                <a:gd name="T61" fmla="*/ 840 h 1024"/>
                <a:gd name="T62" fmla="*/ 2681 w 2681"/>
                <a:gd name="T63" fmla="*/ 874 h 1024"/>
                <a:gd name="T64" fmla="*/ 2681 w 2681"/>
                <a:gd name="T65" fmla="*/ 1024 h 1024"/>
                <a:gd name="T66" fmla="*/ 2591 w 2681"/>
                <a:gd name="T67" fmla="*/ 990 h 1024"/>
                <a:gd name="T68" fmla="*/ 2501 w 2681"/>
                <a:gd name="T69" fmla="*/ 949 h 1024"/>
                <a:gd name="T70" fmla="*/ 2411 w 2681"/>
                <a:gd name="T71" fmla="*/ 908 h 1024"/>
                <a:gd name="T72" fmla="*/ 2321 w 2681"/>
                <a:gd name="T73" fmla="*/ 860 h 1024"/>
                <a:gd name="T74" fmla="*/ 2238 w 2681"/>
                <a:gd name="T75" fmla="*/ 812 h 1024"/>
                <a:gd name="T76" fmla="*/ 2148 w 2681"/>
                <a:gd name="T77" fmla="*/ 758 h 1024"/>
                <a:gd name="T78" fmla="*/ 2058 w 2681"/>
                <a:gd name="T79" fmla="*/ 703 h 1024"/>
                <a:gd name="T80" fmla="*/ 1968 w 2681"/>
                <a:gd name="T81" fmla="*/ 642 h 1024"/>
                <a:gd name="T82" fmla="*/ 1878 w 2681"/>
                <a:gd name="T83" fmla="*/ 573 h 1024"/>
                <a:gd name="T84" fmla="*/ 1788 w 2681"/>
                <a:gd name="T85" fmla="*/ 512 h 1024"/>
                <a:gd name="T86" fmla="*/ 1698 w 2681"/>
                <a:gd name="T87" fmla="*/ 450 h 1024"/>
                <a:gd name="T88" fmla="*/ 1607 w 2681"/>
                <a:gd name="T89" fmla="*/ 396 h 1024"/>
                <a:gd name="T90" fmla="*/ 1517 w 2681"/>
                <a:gd name="T91" fmla="*/ 341 h 1024"/>
                <a:gd name="T92" fmla="*/ 1427 w 2681"/>
                <a:gd name="T93" fmla="*/ 287 h 1024"/>
                <a:gd name="T94" fmla="*/ 1344 w 2681"/>
                <a:gd name="T95" fmla="*/ 239 h 1024"/>
                <a:gd name="T96" fmla="*/ 1254 w 2681"/>
                <a:gd name="T97" fmla="*/ 191 h 1024"/>
                <a:gd name="T98" fmla="*/ 1164 w 2681"/>
                <a:gd name="T99" fmla="*/ 157 h 1024"/>
                <a:gd name="T100" fmla="*/ 1074 w 2681"/>
                <a:gd name="T101" fmla="*/ 123 h 1024"/>
                <a:gd name="T102" fmla="*/ 984 w 2681"/>
                <a:gd name="T103" fmla="*/ 88 h 1024"/>
                <a:gd name="T104" fmla="*/ 894 w 2681"/>
                <a:gd name="T105" fmla="*/ 61 h 1024"/>
                <a:gd name="T106" fmla="*/ 804 w 2681"/>
                <a:gd name="T107" fmla="*/ 27 h 1024"/>
                <a:gd name="T108" fmla="*/ 714 w 2681"/>
                <a:gd name="T109" fmla="*/ 6 h 1024"/>
                <a:gd name="T110" fmla="*/ 624 w 2681"/>
                <a:gd name="T111" fmla="*/ 0 h 1024"/>
                <a:gd name="T112" fmla="*/ 534 w 2681"/>
                <a:gd name="T113" fmla="*/ 0 h 1024"/>
                <a:gd name="T114" fmla="*/ 451 w 2681"/>
                <a:gd name="T115" fmla="*/ 0 h 1024"/>
                <a:gd name="T116" fmla="*/ 361 w 2681"/>
                <a:gd name="T117" fmla="*/ 0 h 1024"/>
                <a:gd name="T118" fmla="*/ 271 w 2681"/>
                <a:gd name="T119" fmla="*/ 13 h 1024"/>
                <a:gd name="T120" fmla="*/ 181 w 2681"/>
                <a:gd name="T121" fmla="*/ 54 h 1024"/>
                <a:gd name="T122" fmla="*/ 90 w 2681"/>
                <a:gd name="T123" fmla="*/ 68 h 1024"/>
                <a:gd name="T124" fmla="*/ 0 w 2681"/>
                <a:gd name="T125" fmla="*/ 13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1024">
                  <a:moveTo>
                    <a:pt x="0" y="136"/>
                  </a:moveTo>
                  <a:lnTo>
                    <a:pt x="0" y="136"/>
                  </a:lnTo>
                  <a:lnTo>
                    <a:pt x="90" y="68"/>
                  </a:lnTo>
                  <a:lnTo>
                    <a:pt x="181" y="54"/>
                  </a:lnTo>
                  <a:lnTo>
                    <a:pt x="271" y="13"/>
                  </a:lnTo>
                  <a:lnTo>
                    <a:pt x="361" y="0"/>
                  </a:lnTo>
                  <a:lnTo>
                    <a:pt x="451" y="0"/>
                  </a:lnTo>
                  <a:lnTo>
                    <a:pt x="534" y="0"/>
                  </a:lnTo>
                  <a:lnTo>
                    <a:pt x="624" y="0"/>
                  </a:lnTo>
                  <a:lnTo>
                    <a:pt x="714" y="6"/>
                  </a:lnTo>
                  <a:lnTo>
                    <a:pt x="804" y="27"/>
                  </a:lnTo>
                  <a:lnTo>
                    <a:pt x="894" y="61"/>
                  </a:lnTo>
                  <a:lnTo>
                    <a:pt x="984" y="88"/>
                  </a:lnTo>
                  <a:lnTo>
                    <a:pt x="1074" y="123"/>
                  </a:lnTo>
                  <a:lnTo>
                    <a:pt x="1164" y="157"/>
                  </a:lnTo>
                  <a:lnTo>
                    <a:pt x="1254" y="191"/>
                  </a:lnTo>
                  <a:lnTo>
                    <a:pt x="1344" y="232"/>
                  </a:lnTo>
                  <a:lnTo>
                    <a:pt x="1427" y="273"/>
                  </a:lnTo>
                  <a:lnTo>
                    <a:pt x="1517" y="321"/>
                  </a:lnTo>
                  <a:lnTo>
                    <a:pt x="1607" y="368"/>
                  </a:lnTo>
                  <a:lnTo>
                    <a:pt x="1698" y="416"/>
                  </a:lnTo>
                  <a:lnTo>
                    <a:pt x="1788" y="464"/>
                  </a:lnTo>
                  <a:lnTo>
                    <a:pt x="1878" y="519"/>
                  </a:lnTo>
                  <a:lnTo>
                    <a:pt x="1968" y="567"/>
                  </a:lnTo>
                  <a:lnTo>
                    <a:pt x="2058" y="614"/>
                  </a:lnTo>
                  <a:lnTo>
                    <a:pt x="2148" y="655"/>
                  </a:lnTo>
                  <a:lnTo>
                    <a:pt x="2238" y="703"/>
                  </a:lnTo>
                  <a:lnTo>
                    <a:pt x="2321" y="737"/>
                  </a:lnTo>
                  <a:lnTo>
                    <a:pt x="2411" y="778"/>
                  </a:lnTo>
                  <a:lnTo>
                    <a:pt x="2501" y="806"/>
                  </a:lnTo>
                  <a:lnTo>
                    <a:pt x="2591" y="840"/>
                  </a:lnTo>
                  <a:lnTo>
                    <a:pt x="2681" y="874"/>
                  </a:lnTo>
                  <a:lnTo>
                    <a:pt x="2681" y="1024"/>
                  </a:lnTo>
                  <a:lnTo>
                    <a:pt x="2591" y="990"/>
                  </a:lnTo>
                  <a:lnTo>
                    <a:pt x="2501" y="949"/>
                  </a:lnTo>
                  <a:lnTo>
                    <a:pt x="2411" y="908"/>
                  </a:lnTo>
                  <a:lnTo>
                    <a:pt x="2321" y="860"/>
                  </a:lnTo>
                  <a:lnTo>
                    <a:pt x="2238" y="812"/>
                  </a:lnTo>
                  <a:lnTo>
                    <a:pt x="2148" y="758"/>
                  </a:lnTo>
                  <a:lnTo>
                    <a:pt x="2058" y="703"/>
                  </a:lnTo>
                  <a:lnTo>
                    <a:pt x="1968" y="642"/>
                  </a:lnTo>
                  <a:lnTo>
                    <a:pt x="1878" y="573"/>
                  </a:lnTo>
                  <a:lnTo>
                    <a:pt x="1788" y="512"/>
                  </a:lnTo>
                  <a:lnTo>
                    <a:pt x="1698" y="450"/>
                  </a:lnTo>
                  <a:lnTo>
                    <a:pt x="1607" y="396"/>
                  </a:lnTo>
                  <a:lnTo>
                    <a:pt x="1517" y="341"/>
                  </a:lnTo>
                  <a:lnTo>
                    <a:pt x="1427" y="287"/>
                  </a:lnTo>
                  <a:lnTo>
                    <a:pt x="1344" y="239"/>
                  </a:lnTo>
                  <a:lnTo>
                    <a:pt x="1254" y="191"/>
                  </a:lnTo>
                  <a:lnTo>
                    <a:pt x="1164" y="157"/>
                  </a:lnTo>
                  <a:lnTo>
                    <a:pt x="1074" y="123"/>
                  </a:lnTo>
                  <a:lnTo>
                    <a:pt x="984" y="88"/>
                  </a:lnTo>
                  <a:lnTo>
                    <a:pt x="894" y="61"/>
                  </a:lnTo>
                  <a:lnTo>
                    <a:pt x="804" y="27"/>
                  </a:lnTo>
                  <a:lnTo>
                    <a:pt x="714" y="6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451" y="0"/>
                  </a:lnTo>
                  <a:lnTo>
                    <a:pt x="361" y="0"/>
                  </a:lnTo>
                  <a:lnTo>
                    <a:pt x="271" y="13"/>
                  </a:lnTo>
                  <a:lnTo>
                    <a:pt x="181" y="54"/>
                  </a:lnTo>
                  <a:lnTo>
                    <a:pt x="90" y="68"/>
                  </a:lnTo>
                  <a:lnTo>
                    <a:pt x="0" y="136"/>
                  </a:lnTo>
                </a:path>
              </a:pathLst>
            </a:custGeom>
            <a:noFill/>
            <a:ln w="0">
              <a:solidFill>
                <a:srgbClr val="8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87"/>
            <p:cNvSpPr>
              <a:spLocks/>
            </p:cNvSpPr>
            <p:nvPr/>
          </p:nvSpPr>
          <p:spPr bwMode="auto">
            <a:xfrm>
              <a:off x="2000250" y="1831975"/>
              <a:ext cx="4256087" cy="1387475"/>
            </a:xfrm>
            <a:custGeom>
              <a:avLst/>
              <a:gdLst>
                <a:gd name="T0" fmla="*/ 0 w 2681"/>
                <a:gd name="T1" fmla="*/ 136 h 874"/>
                <a:gd name="T2" fmla="*/ 0 w 2681"/>
                <a:gd name="T3" fmla="*/ 136 h 874"/>
                <a:gd name="T4" fmla="*/ 90 w 2681"/>
                <a:gd name="T5" fmla="*/ 68 h 874"/>
                <a:gd name="T6" fmla="*/ 181 w 2681"/>
                <a:gd name="T7" fmla="*/ 54 h 874"/>
                <a:gd name="T8" fmla="*/ 271 w 2681"/>
                <a:gd name="T9" fmla="*/ 13 h 874"/>
                <a:gd name="T10" fmla="*/ 361 w 2681"/>
                <a:gd name="T11" fmla="*/ 0 h 874"/>
                <a:gd name="T12" fmla="*/ 451 w 2681"/>
                <a:gd name="T13" fmla="*/ 0 h 874"/>
                <a:gd name="T14" fmla="*/ 534 w 2681"/>
                <a:gd name="T15" fmla="*/ 0 h 874"/>
                <a:gd name="T16" fmla="*/ 624 w 2681"/>
                <a:gd name="T17" fmla="*/ 0 h 874"/>
                <a:gd name="T18" fmla="*/ 714 w 2681"/>
                <a:gd name="T19" fmla="*/ 6 h 874"/>
                <a:gd name="T20" fmla="*/ 804 w 2681"/>
                <a:gd name="T21" fmla="*/ 27 h 874"/>
                <a:gd name="T22" fmla="*/ 894 w 2681"/>
                <a:gd name="T23" fmla="*/ 54 h 874"/>
                <a:gd name="T24" fmla="*/ 984 w 2681"/>
                <a:gd name="T25" fmla="*/ 75 h 874"/>
                <a:gd name="T26" fmla="*/ 1074 w 2681"/>
                <a:gd name="T27" fmla="*/ 109 h 874"/>
                <a:gd name="T28" fmla="*/ 1164 w 2681"/>
                <a:gd name="T29" fmla="*/ 136 h 874"/>
                <a:gd name="T30" fmla="*/ 1254 w 2681"/>
                <a:gd name="T31" fmla="*/ 170 h 874"/>
                <a:gd name="T32" fmla="*/ 1344 w 2681"/>
                <a:gd name="T33" fmla="*/ 205 h 874"/>
                <a:gd name="T34" fmla="*/ 1427 w 2681"/>
                <a:gd name="T35" fmla="*/ 246 h 874"/>
                <a:gd name="T36" fmla="*/ 1517 w 2681"/>
                <a:gd name="T37" fmla="*/ 287 h 874"/>
                <a:gd name="T38" fmla="*/ 1607 w 2681"/>
                <a:gd name="T39" fmla="*/ 328 h 874"/>
                <a:gd name="T40" fmla="*/ 1698 w 2681"/>
                <a:gd name="T41" fmla="*/ 368 h 874"/>
                <a:gd name="T42" fmla="*/ 1788 w 2681"/>
                <a:gd name="T43" fmla="*/ 416 h 874"/>
                <a:gd name="T44" fmla="*/ 1878 w 2681"/>
                <a:gd name="T45" fmla="*/ 464 h 874"/>
                <a:gd name="T46" fmla="*/ 1968 w 2681"/>
                <a:gd name="T47" fmla="*/ 505 h 874"/>
                <a:gd name="T48" fmla="*/ 2058 w 2681"/>
                <a:gd name="T49" fmla="*/ 553 h 874"/>
                <a:gd name="T50" fmla="*/ 2148 w 2681"/>
                <a:gd name="T51" fmla="*/ 594 h 874"/>
                <a:gd name="T52" fmla="*/ 2238 w 2681"/>
                <a:gd name="T53" fmla="*/ 635 h 874"/>
                <a:gd name="T54" fmla="*/ 2321 w 2681"/>
                <a:gd name="T55" fmla="*/ 669 h 874"/>
                <a:gd name="T56" fmla="*/ 2411 w 2681"/>
                <a:gd name="T57" fmla="*/ 703 h 874"/>
                <a:gd name="T58" fmla="*/ 2501 w 2681"/>
                <a:gd name="T59" fmla="*/ 737 h 874"/>
                <a:gd name="T60" fmla="*/ 2591 w 2681"/>
                <a:gd name="T61" fmla="*/ 765 h 874"/>
                <a:gd name="T62" fmla="*/ 2681 w 2681"/>
                <a:gd name="T63" fmla="*/ 792 h 874"/>
                <a:gd name="T64" fmla="*/ 2681 w 2681"/>
                <a:gd name="T65" fmla="*/ 874 h 874"/>
                <a:gd name="T66" fmla="*/ 2591 w 2681"/>
                <a:gd name="T67" fmla="*/ 840 h 874"/>
                <a:gd name="T68" fmla="*/ 2501 w 2681"/>
                <a:gd name="T69" fmla="*/ 806 h 874"/>
                <a:gd name="T70" fmla="*/ 2411 w 2681"/>
                <a:gd name="T71" fmla="*/ 778 h 874"/>
                <a:gd name="T72" fmla="*/ 2321 w 2681"/>
                <a:gd name="T73" fmla="*/ 737 h 874"/>
                <a:gd name="T74" fmla="*/ 2238 w 2681"/>
                <a:gd name="T75" fmla="*/ 703 h 874"/>
                <a:gd name="T76" fmla="*/ 2148 w 2681"/>
                <a:gd name="T77" fmla="*/ 655 h 874"/>
                <a:gd name="T78" fmla="*/ 2058 w 2681"/>
                <a:gd name="T79" fmla="*/ 614 h 874"/>
                <a:gd name="T80" fmla="*/ 1968 w 2681"/>
                <a:gd name="T81" fmla="*/ 567 h 874"/>
                <a:gd name="T82" fmla="*/ 1878 w 2681"/>
                <a:gd name="T83" fmla="*/ 519 h 874"/>
                <a:gd name="T84" fmla="*/ 1788 w 2681"/>
                <a:gd name="T85" fmla="*/ 464 h 874"/>
                <a:gd name="T86" fmla="*/ 1698 w 2681"/>
                <a:gd name="T87" fmla="*/ 416 h 874"/>
                <a:gd name="T88" fmla="*/ 1607 w 2681"/>
                <a:gd name="T89" fmla="*/ 368 h 874"/>
                <a:gd name="T90" fmla="*/ 1517 w 2681"/>
                <a:gd name="T91" fmla="*/ 321 h 874"/>
                <a:gd name="T92" fmla="*/ 1427 w 2681"/>
                <a:gd name="T93" fmla="*/ 273 h 874"/>
                <a:gd name="T94" fmla="*/ 1344 w 2681"/>
                <a:gd name="T95" fmla="*/ 232 h 874"/>
                <a:gd name="T96" fmla="*/ 1254 w 2681"/>
                <a:gd name="T97" fmla="*/ 191 h 874"/>
                <a:gd name="T98" fmla="*/ 1164 w 2681"/>
                <a:gd name="T99" fmla="*/ 157 h 874"/>
                <a:gd name="T100" fmla="*/ 1074 w 2681"/>
                <a:gd name="T101" fmla="*/ 123 h 874"/>
                <a:gd name="T102" fmla="*/ 984 w 2681"/>
                <a:gd name="T103" fmla="*/ 88 h 874"/>
                <a:gd name="T104" fmla="*/ 894 w 2681"/>
                <a:gd name="T105" fmla="*/ 61 h 874"/>
                <a:gd name="T106" fmla="*/ 804 w 2681"/>
                <a:gd name="T107" fmla="*/ 27 h 874"/>
                <a:gd name="T108" fmla="*/ 714 w 2681"/>
                <a:gd name="T109" fmla="*/ 6 h 874"/>
                <a:gd name="T110" fmla="*/ 624 w 2681"/>
                <a:gd name="T111" fmla="*/ 0 h 874"/>
                <a:gd name="T112" fmla="*/ 534 w 2681"/>
                <a:gd name="T113" fmla="*/ 0 h 874"/>
                <a:gd name="T114" fmla="*/ 451 w 2681"/>
                <a:gd name="T115" fmla="*/ 0 h 874"/>
                <a:gd name="T116" fmla="*/ 361 w 2681"/>
                <a:gd name="T117" fmla="*/ 0 h 874"/>
                <a:gd name="T118" fmla="*/ 271 w 2681"/>
                <a:gd name="T119" fmla="*/ 13 h 874"/>
                <a:gd name="T120" fmla="*/ 181 w 2681"/>
                <a:gd name="T121" fmla="*/ 54 h 874"/>
                <a:gd name="T122" fmla="*/ 90 w 2681"/>
                <a:gd name="T123" fmla="*/ 68 h 874"/>
                <a:gd name="T124" fmla="*/ 0 w 2681"/>
                <a:gd name="T125" fmla="*/ 136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874">
                  <a:moveTo>
                    <a:pt x="0" y="136"/>
                  </a:moveTo>
                  <a:lnTo>
                    <a:pt x="0" y="136"/>
                  </a:lnTo>
                  <a:lnTo>
                    <a:pt x="90" y="68"/>
                  </a:lnTo>
                  <a:lnTo>
                    <a:pt x="181" y="54"/>
                  </a:lnTo>
                  <a:lnTo>
                    <a:pt x="271" y="13"/>
                  </a:lnTo>
                  <a:lnTo>
                    <a:pt x="361" y="0"/>
                  </a:lnTo>
                  <a:lnTo>
                    <a:pt x="451" y="0"/>
                  </a:lnTo>
                  <a:lnTo>
                    <a:pt x="534" y="0"/>
                  </a:lnTo>
                  <a:lnTo>
                    <a:pt x="624" y="0"/>
                  </a:lnTo>
                  <a:lnTo>
                    <a:pt x="714" y="6"/>
                  </a:lnTo>
                  <a:lnTo>
                    <a:pt x="804" y="27"/>
                  </a:lnTo>
                  <a:lnTo>
                    <a:pt x="894" y="54"/>
                  </a:lnTo>
                  <a:lnTo>
                    <a:pt x="984" y="75"/>
                  </a:lnTo>
                  <a:lnTo>
                    <a:pt x="1074" y="109"/>
                  </a:lnTo>
                  <a:lnTo>
                    <a:pt x="1164" y="136"/>
                  </a:lnTo>
                  <a:lnTo>
                    <a:pt x="1254" y="170"/>
                  </a:lnTo>
                  <a:lnTo>
                    <a:pt x="1344" y="205"/>
                  </a:lnTo>
                  <a:lnTo>
                    <a:pt x="1427" y="246"/>
                  </a:lnTo>
                  <a:lnTo>
                    <a:pt x="1517" y="287"/>
                  </a:lnTo>
                  <a:lnTo>
                    <a:pt x="1607" y="328"/>
                  </a:lnTo>
                  <a:lnTo>
                    <a:pt x="1698" y="368"/>
                  </a:lnTo>
                  <a:lnTo>
                    <a:pt x="1788" y="416"/>
                  </a:lnTo>
                  <a:lnTo>
                    <a:pt x="1878" y="464"/>
                  </a:lnTo>
                  <a:lnTo>
                    <a:pt x="1968" y="505"/>
                  </a:lnTo>
                  <a:lnTo>
                    <a:pt x="2058" y="553"/>
                  </a:lnTo>
                  <a:lnTo>
                    <a:pt x="2148" y="594"/>
                  </a:lnTo>
                  <a:lnTo>
                    <a:pt x="2238" y="635"/>
                  </a:lnTo>
                  <a:lnTo>
                    <a:pt x="2321" y="669"/>
                  </a:lnTo>
                  <a:lnTo>
                    <a:pt x="2411" y="703"/>
                  </a:lnTo>
                  <a:lnTo>
                    <a:pt x="2501" y="737"/>
                  </a:lnTo>
                  <a:lnTo>
                    <a:pt x="2591" y="765"/>
                  </a:lnTo>
                  <a:lnTo>
                    <a:pt x="2681" y="792"/>
                  </a:lnTo>
                  <a:lnTo>
                    <a:pt x="2681" y="874"/>
                  </a:lnTo>
                  <a:lnTo>
                    <a:pt x="2591" y="840"/>
                  </a:lnTo>
                  <a:lnTo>
                    <a:pt x="2501" y="806"/>
                  </a:lnTo>
                  <a:lnTo>
                    <a:pt x="2411" y="778"/>
                  </a:lnTo>
                  <a:lnTo>
                    <a:pt x="2321" y="737"/>
                  </a:lnTo>
                  <a:lnTo>
                    <a:pt x="2238" y="703"/>
                  </a:lnTo>
                  <a:lnTo>
                    <a:pt x="2148" y="655"/>
                  </a:lnTo>
                  <a:lnTo>
                    <a:pt x="2058" y="614"/>
                  </a:lnTo>
                  <a:lnTo>
                    <a:pt x="1968" y="567"/>
                  </a:lnTo>
                  <a:lnTo>
                    <a:pt x="1878" y="519"/>
                  </a:lnTo>
                  <a:lnTo>
                    <a:pt x="1788" y="464"/>
                  </a:lnTo>
                  <a:lnTo>
                    <a:pt x="1698" y="416"/>
                  </a:lnTo>
                  <a:lnTo>
                    <a:pt x="1607" y="368"/>
                  </a:lnTo>
                  <a:lnTo>
                    <a:pt x="1517" y="321"/>
                  </a:lnTo>
                  <a:lnTo>
                    <a:pt x="1427" y="273"/>
                  </a:lnTo>
                  <a:lnTo>
                    <a:pt x="1344" y="232"/>
                  </a:lnTo>
                  <a:lnTo>
                    <a:pt x="1254" y="191"/>
                  </a:lnTo>
                  <a:lnTo>
                    <a:pt x="1164" y="157"/>
                  </a:lnTo>
                  <a:lnTo>
                    <a:pt x="1074" y="123"/>
                  </a:lnTo>
                  <a:lnTo>
                    <a:pt x="984" y="88"/>
                  </a:lnTo>
                  <a:lnTo>
                    <a:pt x="894" y="61"/>
                  </a:lnTo>
                  <a:lnTo>
                    <a:pt x="804" y="27"/>
                  </a:lnTo>
                  <a:lnTo>
                    <a:pt x="714" y="6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451" y="0"/>
                  </a:lnTo>
                  <a:lnTo>
                    <a:pt x="361" y="0"/>
                  </a:lnTo>
                  <a:lnTo>
                    <a:pt x="271" y="13"/>
                  </a:lnTo>
                  <a:lnTo>
                    <a:pt x="181" y="54"/>
                  </a:lnTo>
                  <a:lnTo>
                    <a:pt x="90" y="68"/>
                  </a:lnTo>
                  <a:lnTo>
                    <a:pt x="0" y="136"/>
                  </a:lnTo>
                </a:path>
              </a:pathLst>
            </a:custGeom>
            <a:noFill/>
            <a:ln w="0">
              <a:solidFill>
                <a:srgbClr val="FF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88"/>
            <p:cNvSpPr>
              <a:spLocks/>
            </p:cNvSpPr>
            <p:nvPr/>
          </p:nvSpPr>
          <p:spPr bwMode="auto">
            <a:xfrm>
              <a:off x="2000250" y="1831975"/>
              <a:ext cx="4256087" cy="1257300"/>
            </a:xfrm>
            <a:custGeom>
              <a:avLst/>
              <a:gdLst>
                <a:gd name="T0" fmla="*/ 0 w 2681"/>
                <a:gd name="T1" fmla="*/ 136 h 792"/>
                <a:gd name="T2" fmla="*/ 0 w 2681"/>
                <a:gd name="T3" fmla="*/ 136 h 792"/>
                <a:gd name="T4" fmla="*/ 90 w 2681"/>
                <a:gd name="T5" fmla="*/ 68 h 792"/>
                <a:gd name="T6" fmla="*/ 181 w 2681"/>
                <a:gd name="T7" fmla="*/ 54 h 792"/>
                <a:gd name="T8" fmla="*/ 271 w 2681"/>
                <a:gd name="T9" fmla="*/ 13 h 792"/>
                <a:gd name="T10" fmla="*/ 361 w 2681"/>
                <a:gd name="T11" fmla="*/ 0 h 792"/>
                <a:gd name="T12" fmla="*/ 451 w 2681"/>
                <a:gd name="T13" fmla="*/ 0 h 792"/>
                <a:gd name="T14" fmla="*/ 534 w 2681"/>
                <a:gd name="T15" fmla="*/ 0 h 792"/>
                <a:gd name="T16" fmla="*/ 624 w 2681"/>
                <a:gd name="T17" fmla="*/ 0 h 792"/>
                <a:gd name="T18" fmla="*/ 714 w 2681"/>
                <a:gd name="T19" fmla="*/ 6 h 792"/>
                <a:gd name="T20" fmla="*/ 804 w 2681"/>
                <a:gd name="T21" fmla="*/ 27 h 792"/>
                <a:gd name="T22" fmla="*/ 894 w 2681"/>
                <a:gd name="T23" fmla="*/ 54 h 792"/>
                <a:gd name="T24" fmla="*/ 984 w 2681"/>
                <a:gd name="T25" fmla="*/ 82 h 792"/>
                <a:gd name="T26" fmla="*/ 1074 w 2681"/>
                <a:gd name="T27" fmla="*/ 109 h 792"/>
                <a:gd name="T28" fmla="*/ 1164 w 2681"/>
                <a:gd name="T29" fmla="*/ 143 h 792"/>
                <a:gd name="T30" fmla="*/ 1254 w 2681"/>
                <a:gd name="T31" fmla="*/ 177 h 792"/>
                <a:gd name="T32" fmla="*/ 1344 w 2681"/>
                <a:gd name="T33" fmla="*/ 205 h 792"/>
                <a:gd name="T34" fmla="*/ 1427 w 2681"/>
                <a:gd name="T35" fmla="*/ 246 h 792"/>
                <a:gd name="T36" fmla="*/ 1517 w 2681"/>
                <a:gd name="T37" fmla="*/ 287 h 792"/>
                <a:gd name="T38" fmla="*/ 1607 w 2681"/>
                <a:gd name="T39" fmla="*/ 328 h 792"/>
                <a:gd name="T40" fmla="*/ 1698 w 2681"/>
                <a:gd name="T41" fmla="*/ 362 h 792"/>
                <a:gd name="T42" fmla="*/ 1788 w 2681"/>
                <a:gd name="T43" fmla="*/ 409 h 792"/>
                <a:gd name="T44" fmla="*/ 1878 w 2681"/>
                <a:gd name="T45" fmla="*/ 450 h 792"/>
                <a:gd name="T46" fmla="*/ 1968 w 2681"/>
                <a:gd name="T47" fmla="*/ 491 h 792"/>
                <a:gd name="T48" fmla="*/ 2058 w 2681"/>
                <a:gd name="T49" fmla="*/ 532 h 792"/>
                <a:gd name="T50" fmla="*/ 2148 w 2681"/>
                <a:gd name="T51" fmla="*/ 567 h 792"/>
                <a:gd name="T52" fmla="*/ 2238 w 2681"/>
                <a:gd name="T53" fmla="*/ 601 h 792"/>
                <a:gd name="T54" fmla="*/ 2321 w 2681"/>
                <a:gd name="T55" fmla="*/ 635 h 792"/>
                <a:gd name="T56" fmla="*/ 2411 w 2681"/>
                <a:gd name="T57" fmla="*/ 669 h 792"/>
                <a:gd name="T58" fmla="*/ 2501 w 2681"/>
                <a:gd name="T59" fmla="*/ 696 h 792"/>
                <a:gd name="T60" fmla="*/ 2591 w 2681"/>
                <a:gd name="T61" fmla="*/ 724 h 792"/>
                <a:gd name="T62" fmla="*/ 2681 w 2681"/>
                <a:gd name="T63" fmla="*/ 744 h 792"/>
                <a:gd name="T64" fmla="*/ 2681 w 2681"/>
                <a:gd name="T65" fmla="*/ 792 h 792"/>
                <a:gd name="T66" fmla="*/ 2591 w 2681"/>
                <a:gd name="T67" fmla="*/ 765 h 792"/>
                <a:gd name="T68" fmla="*/ 2501 w 2681"/>
                <a:gd name="T69" fmla="*/ 737 h 792"/>
                <a:gd name="T70" fmla="*/ 2411 w 2681"/>
                <a:gd name="T71" fmla="*/ 703 h 792"/>
                <a:gd name="T72" fmla="*/ 2321 w 2681"/>
                <a:gd name="T73" fmla="*/ 669 h 792"/>
                <a:gd name="T74" fmla="*/ 2238 w 2681"/>
                <a:gd name="T75" fmla="*/ 635 h 792"/>
                <a:gd name="T76" fmla="*/ 2148 w 2681"/>
                <a:gd name="T77" fmla="*/ 594 h 792"/>
                <a:gd name="T78" fmla="*/ 2058 w 2681"/>
                <a:gd name="T79" fmla="*/ 553 h 792"/>
                <a:gd name="T80" fmla="*/ 1968 w 2681"/>
                <a:gd name="T81" fmla="*/ 505 h 792"/>
                <a:gd name="T82" fmla="*/ 1878 w 2681"/>
                <a:gd name="T83" fmla="*/ 464 h 792"/>
                <a:gd name="T84" fmla="*/ 1788 w 2681"/>
                <a:gd name="T85" fmla="*/ 416 h 792"/>
                <a:gd name="T86" fmla="*/ 1698 w 2681"/>
                <a:gd name="T87" fmla="*/ 368 h 792"/>
                <a:gd name="T88" fmla="*/ 1607 w 2681"/>
                <a:gd name="T89" fmla="*/ 328 h 792"/>
                <a:gd name="T90" fmla="*/ 1517 w 2681"/>
                <a:gd name="T91" fmla="*/ 287 h 792"/>
                <a:gd name="T92" fmla="*/ 1427 w 2681"/>
                <a:gd name="T93" fmla="*/ 246 h 792"/>
                <a:gd name="T94" fmla="*/ 1344 w 2681"/>
                <a:gd name="T95" fmla="*/ 205 h 792"/>
                <a:gd name="T96" fmla="*/ 1254 w 2681"/>
                <a:gd name="T97" fmla="*/ 170 h 792"/>
                <a:gd name="T98" fmla="*/ 1164 w 2681"/>
                <a:gd name="T99" fmla="*/ 136 h 792"/>
                <a:gd name="T100" fmla="*/ 1074 w 2681"/>
                <a:gd name="T101" fmla="*/ 109 h 792"/>
                <a:gd name="T102" fmla="*/ 984 w 2681"/>
                <a:gd name="T103" fmla="*/ 75 h 792"/>
                <a:gd name="T104" fmla="*/ 894 w 2681"/>
                <a:gd name="T105" fmla="*/ 54 h 792"/>
                <a:gd name="T106" fmla="*/ 804 w 2681"/>
                <a:gd name="T107" fmla="*/ 27 h 792"/>
                <a:gd name="T108" fmla="*/ 714 w 2681"/>
                <a:gd name="T109" fmla="*/ 6 h 792"/>
                <a:gd name="T110" fmla="*/ 624 w 2681"/>
                <a:gd name="T111" fmla="*/ 0 h 792"/>
                <a:gd name="T112" fmla="*/ 534 w 2681"/>
                <a:gd name="T113" fmla="*/ 0 h 792"/>
                <a:gd name="T114" fmla="*/ 451 w 2681"/>
                <a:gd name="T115" fmla="*/ 0 h 792"/>
                <a:gd name="T116" fmla="*/ 361 w 2681"/>
                <a:gd name="T117" fmla="*/ 0 h 792"/>
                <a:gd name="T118" fmla="*/ 271 w 2681"/>
                <a:gd name="T119" fmla="*/ 13 h 792"/>
                <a:gd name="T120" fmla="*/ 181 w 2681"/>
                <a:gd name="T121" fmla="*/ 54 h 792"/>
                <a:gd name="T122" fmla="*/ 90 w 2681"/>
                <a:gd name="T123" fmla="*/ 68 h 792"/>
                <a:gd name="T124" fmla="*/ 0 w 2681"/>
                <a:gd name="T125" fmla="*/ 13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792">
                  <a:moveTo>
                    <a:pt x="0" y="136"/>
                  </a:moveTo>
                  <a:lnTo>
                    <a:pt x="0" y="136"/>
                  </a:lnTo>
                  <a:lnTo>
                    <a:pt x="90" y="68"/>
                  </a:lnTo>
                  <a:lnTo>
                    <a:pt x="181" y="54"/>
                  </a:lnTo>
                  <a:lnTo>
                    <a:pt x="271" y="13"/>
                  </a:lnTo>
                  <a:lnTo>
                    <a:pt x="361" y="0"/>
                  </a:lnTo>
                  <a:lnTo>
                    <a:pt x="451" y="0"/>
                  </a:lnTo>
                  <a:lnTo>
                    <a:pt x="534" y="0"/>
                  </a:lnTo>
                  <a:lnTo>
                    <a:pt x="624" y="0"/>
                  </a:lnTo>
                  <a:lnTo>
                    <a:pt x="714" y="6"/>
                  </a:lnTo>
                  <a:lnTo>
                    <a:pt x="804" y="27"/>
                  </a:lnTo>
                  <a:lnTo>
                    <a:pt x="894" y="54"/>
                  </a:lnTo>
                  <a:lnTo>
                    <a:pt x="984" y="82"/>
                  </a:lnTo>
                  <a:lnTo>
                    <a:pt x="1074" y="109"/>
                  </a:lnTo>
                  <a:lnTo>
                    <a:pt x="1164" y="143"/>
                  </a:lnTo>
                  <a:lnTo>
                    <a:pt x="1254" y="177"/>
                  </a:lnTo>
                  <a:lnTo>
                    <a:pt x="1344" y="205"/>
                  </a:lnTo>
                  <a:lnTo>
                    <a:pt x="1427" y="246"/>
                  </a:lnTo>
                  <a:lnTo>
                    <a:pt x="1517" y="287"/>
                  </a:lnTo>
                  <a:lnTo>
                    <a:pt x="1607" y="328"/>
                  </a:lnTo>
                  <a:lnTo>
                    <a:pt x="1698" y="362"/>
                  </a:lnTo>
                  <a:lnTo>
                    <a:pt x="1788" y="409"/>
                  </a:lnTo>
                  <a:lnTo>
                    <a:pt x="1878" y="450"/>
                  </a:lnTo>
                  <a:lnTo>
                    <a:pt x="1968" y="491"/>
                  </a:lnTo>
                  <a:lnTo>
                    <a:pt x="2058" y="532"/>
                  </a:lnTo>
                  <a:lnTo>
                    <a:pt x="2148" y="567"/>
                  </a:lnTo>
                  <a:lnTo>
                    <a:pt x="2238" y="601"/>
                  </a:lnTo>
                  <a:lnTo>
                    <a:pt x="2321" y="635"/>
                  </a:lnTo>
                  <a:lnTo>
                    <a:pt x="2411" y="669"/>
                  </a:lnTo>
                  <a:lnTo>
                    <a:pt x="2501" y="696"/>
                  </a:lnTo>
                  <a:lnTo>
                    <a:pt x="2591" y="724"/>
                  </a:lnTo>
                  <a:lnTo>
                    <a:pt x="2681" y="744"/>
                  </a:lnTo>
                  <a:lnTo>
                    <a:pt x="2681" y="792"/>
                  </a:lnTo>
                  <a:lnTo>
                    <a:pt x="2591" y="765"/>
                  </a:lnTo>
                  <a:lnTo>
                    <a:pt x="2501" y="737"/>
                  </a:lnTo>
                  <a:lnTo>
                    <a:pt x="2411" y="703"/>
                  </a:lnTo>
                  <a:lnTo>
                    <a:pt x="2321" y="669"/>
                  </a:lnTo>
                  <a:lnTo>
                    <a:pt x="2238" y="635"/>
                  </a:lnTo>
                  <a:lnTo>
                    <a:pt x="2148" y="594"/>
                  </a:lnTo>
                  <a:lnTo>
                    <a:pt x="2058" y="553"/>
                  </a:lnTo>
                  <a:lnTo>
                    <a:pt x="1968" y="505"/>
                  </a:lnTo>
                  <a:lnTo>
                    <a:pt x="1878" y="464"/>
                  </a:lnTo>
                  <a:lnTo>
                    <a:pt x="1788" y="416"/>
                  </a:lnTo>
                  <a:lnTo>
                    <a:pt x="1698" y="368"/>
                  </a:lnTo>
                  <a:lnTo>
                    <a:pt x="1607" y="328"/>
                  </a:lnTo>
                  <a:lnTo>
                    <a:pt x="1517" y="287"/>
                  </a:lnTo>
                  <a:lnTo>
                    <a:pt x="1427" y="246"/>
                  </a:lnTo>
                  <a:lnTo>
                    <a:pt x="1344" y="205"/>
                  </a:lnTo>
                  <a:lnTo>
                    <a:pt x="1254" y="170"/>
                  </a:lnTo>
                  <a:lnTo>
                    <a:pt x="1164" y="136"/>
                  </a:lnTo>
                  <a:lnTo>
                    <a:pt x="1074" y="109"/>
                  </a:lnTo>
                  <a:lnTo>
                    <a:pt x="984" y="75"/>
                  </a:lnTo>
                  <a:lnTo>
                    <a:pt x="894" y="54"/>
                  </a:lnTo>
                  <a:lnTo>
                    <a:pt x="804" y="27"/>
                  </a:lnTo>
                  <a:lnTo>
                    <a:pt x="714" y="6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451" y="0"/>
                  </a:lnTo>
                  <a:lnTo>
                    <a:pt x="361" y="0"/>
                  </a:lnTo>
                  <a:lnTo>
                    <a:pt x="271" y="13"/>
                  </a:lnTo>
                  <a:lnTo>
                    <a:pt x="181" y="54"/>
                  </a:lnTo>
                  <a:lnTo>
                    <a:pt x="90" y="68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3A2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93"/>
            <p:cNvSpPr>
              <a:spLocks/>
            </p:cNvSpPr>
            <p:nvPr/>
          </p:nvSpPr>
          <p:spPr bwMode="auto">
            <a:xfrm>
              <a:off x="2000250" y="1820863"/>
              <a:ext cx="4256087" cy="1192213"/>
            </a:xfrm>
            <a:custGeom>
              <a:avLst/>
              <a:gdLst>
                <a:gd name="T0" fmla="*/ 0 w 2681"/>
                <a:gd name="T1" fmla="*/ 143 h 751"/>
                <a:gd name="T2" fmla="*/ 0 w 2681"/>
                <a:gd name="T3" fmla="*/ 143 h 751"/>
                <a:gd name="T4" fmla="*/ 90 w 2681"/>
                <a:gd name="T5" fmla="*/ 75 h 751"/>
                <a:gd name="T6" fmla="*/ 181 w 2681"/>
                <a:gd name="T7" fmla="*/ 61 h 751"/>
                <a:gd name="T8" fmla="*/ 271 w 2681"/>
                <a:gd name="T9" fmla="*/ 20 h 751"/>
                <a:gd name="T10" fmla="*/ 361 w 2681"/>
                <a:gd name="T11" fmla="*/ 7 h 751"/>
                <a:gd name="T12" fmla="*/ 451 w 2681"/>
                <a:gd name="T13" fmla="*/ 7 h 751"/>
                <a:gd name="T14" fmla="*/ 534 w 2681"/>
                <a:gd name="T15" fmla="*/ 7 h 751"/>
                <a:gd name="T16" fmla="*/ 624 w 2681"/>
                <a:gd name="T17" fmla="*/ 0 h 751"/>
                <a:gd name="T18" fmla="*/ 714 w 2681"/>
                <a:gd name="T19" fmla="*/ 0 h 751"/>
                <a:gd name="T20" fmla="*/ 804 w 2681"/>
                <a:gd name="T21" fmla="*/ 7 h 751"/>
                <a:gd name="T22" fmla="*/ 894 w 2681"/>
                <a:gd name="T23" fmla="*/ 34 h 751"/>
                <a:gd name="T24" fmla="*/ 984 w 2681"/>
                <a:gd name="T25" fmla="*/ 41 h 751"/>
                <a:gd name="T26" fmla="*/ 1074 w 2681"/>
                <a:gd name="T27" fmla="*/ 54 h 751"/>
                <a:gd name="T28" fmla="*/ 1164 w 2681"/>
                <a:gd name="T29" fmla="*/ 68 h 751"/>
                <a:gd name="T30" fmla="*/ 1254 w 2681"/>
                <a:gd name="T31" fmla="*/ 82 h 751"/>
                <a:gd name="T32" fmla="*/ 1344 w 2681"/>
                <a:gd name="T33" fmla="*/ 89 h 751"/>
                <a:gd name="T34" fmla="*/ 1427 w 2681"/>
                <a:gd name="T35" fmla="*/ 102 h 751"/>
                <a:gd name="T36" fmla="*/ 1517 w 2681"/>
                <a:gd name="T37" fmla="*/ 116 h 751"/>
                <a:gd name="T38" fmla="*/ 1607 w 2681"/>
                <a:gd name="T39" fmla="*/ 136 h 751"/>
                <a:gd name="T40" fmla="*/ 1698 w 2681"/>
                <a:gd name="T41" fmla="*/ 143 h 751"/>
                <a:gd name="T42" fmla="*/ 1788 w 2681"/>
                <a:gd name="T43" fmla="*/ 157 h 751"/>
                <a:gd name="T44" fmla="*/ 1878 w 2681"/>
                <a:gd name="T45" fmla="*/ 171 h 751"/>
                <a:gd name="T46" fmla="*/ 1968 w 2681"/>
                <a:gd name="T47" fmla="*/ 191 h 751"/>
                <a:gd name="T48" fmla="*/ 2058 w 2681"/>
                <a:gd name="T49" fmla="*/ 205 h 751"/>
                <a:gd name="T50" fmla="*/ 2148 w 2681"/>
                <a:gd name="T51" fmla="*/ 212 h 751"/>
                <a:gd name="T52" fmla="*/ 2238 w 2681"/>
                <a:gd name="T53" fmla="*/ 218 h 751"/>
                <a:gd name="T54" fmla="*/ 2321 w 2681"/>
                <a:gd name="T55" fmla="*/ 232 h 751"/>
                <a:gd name="T56" fmla="*/ 2411 w 2681"/>
                <a:gd name="T57" fmla="*/ 239 h 751"/>
                <a:gd name="T58" fmla="*/ 2501 w 2681"/>
                <a:gd name="T59" fmla="*/ 246 h 751"/>
                <a:gd name="T60" fmla="*/ 2591 w 2681"/>
                <a:gd name="T61" fmla="*/ 259 h 751"/>
                <a:gd name="T62" fmla="*/ 2681 w 2681"/>
                <a:gd name="T63" fmla="*/ 266 h 751"/>
                <a:gd name="T64" fmla="*/ 2681 w 2681"/>
                <a:gd name="T65" fmla="*/ 751 h 751"/>
                <a:gd name="T66" fmla="*/ 2591 w 2681"/>
                <a:gd name="T67" fmla="*/ 731 h 751"/>
                <a:gd name="T68" fmla="*/ 2501 w 2681"/>
                <a:gd name="T69" fmla="*/ 703 h 751"/>
                <a:gd name="T70" fmla="*/ 2411 w 2681"/>
                <a:gd name="T71" fmla="*/ 676 h 751"/>
                <a:gd name="T72" fmla="*/ 2321 w 2681"/>
                <a:gd name="T73" fmla="*/ 642 h 751"/>
                <a:gd name="T74" fmla="*/ 2238 w 2681"/>
                <a:gd name="T75" fmla="*/ 608 h 751"/>
                <a:gd name="T76" fmla="*/ 2148 w 2681"/>
                <a:gd name="T77" fmla="*/ 574 h 751"/>
                <a:gd name="T78" fmla="*/ 2058 w 2681"/>
                <a:gd name="T79" fmla="*/ 539 h 751"/>
                <a:gd name="T80" fmla="*/ 1968 w 2681"/>
                <a:gd name="T81" fmla="*/ 498 h 751"/>
                <a:gd name="T82" fmla="*/ 1878 w 2681"/>
                <a:gd name="T83" fmla="*/ 457 h 751"/>
                <a:gd name="T84" fmla="*/ 1788 w 2681"/>
                <a:gd name="T85" fmla="*/ 416 h 751"/>
                <a:gd name="T86" fmla="*/ 1698 w 2681"/>
                <a:gd name="T87" fmla="*/ 369 h 751"/>
                <a:gd name="T88" fmla="*/ 1607 w 2681"/>
                <a:gd name="T89" fmla="*/ 335 h 751"/>
                <a:gd name="T90" fmla="*/ 1517 w 2681"/>
                <a:gd name="T91" fmla="*/ 294 h 751"/>
                <a:gd name="T92" fmla="*/ 1427 w 2681"/>
                <a:gd name="T93" fmla="*/ 253 h 751"/>
                <a:gd name="T94" fmla="*/ 1344 w 2681"/>
                <a:gd name="T95" fmla="*/ 212 h 751"/>
                <a:gd name="T96" fmla="*/ 1254 w 2681"/>
                <a:gd name="T97" fmla="*/ 184 h 751"/>
                <a:gd name="T98" fmla="*/ 1164 w 2681"/>
                <a:gd name="T99" fmla="*/ 150 h 751"/>
                <a:gd name="T100" fmla="*/ 1074 w 2681"/>
                <a:gd name="T101" fmla="*/ 116 h 751"/>
                <a:gd name="T102" fmla="*/ 984 w 2681"/>
                <a:gd name="T103" fmla="*/ 89 h 751"/>
                <a:gd name="T104" fmla="*/ 894 w 2681"/>
                <a:gd name="T105" fmla="*/ 61 h 751"/>
                <a:gd name="T106" fmla="*/ 804 w 2681"/>
                <a:gd name="T107" fmla="*/ 34 h 751"/>
                <a:gd name="T108" fmla="*/ 714 w 2681"/>
                <a:gd name="T109" fmla="*/ 13 h 751"/>
                <a:gd name="T110" fmla="*/ 624 w 2681"/>
                <a:gd name="T111" fmla="*/ 7 h 751"/>
                <a:gd name="T112" fmla="*/ 534 w 2681"/>
                <a:gd name="T113" fmla="*/ 7 h 751"/>
                <a:gd name="T114" fmla="*/ 451 w 2681"/>
                <a:gd name="T115" fmla="*/ 7 h 751"/>
                <a:gd name="T116" fmla="*/ 361 w 2681"/>
                <a:gd name="T117" fmla="*/ 7 h 751"/>
                <a:gd name="T118" fmla="*/ 271 w 2681"/>
                <a:gd name="T119" fmla="*/ 20 h 751"/>
                <a:gd name="T120" fmla="*/ 181 w 2681"/>
                <a:gd name="T121" fmla="*/ 61 h 751"/>
                <a:gd name="T122" fmla="*/ 90 w 2681"/>
                <a:gd name="T123" fmla="*/ 75 h 751"/>
                <a:gd name="T124" fmla="*/ 0 w 2681"/>
                <a:gd name="T125" fmla="*/ 143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751">
                  <a:moveTo>
                    <a:pt x="0" y="143"/>
                  </a:moveTo>
                  <a:lnTo>
                    <a:pt x="0" y="143"/>
                  </a:lnTo>
                  <a:lnTo>
                    <a:pt x="90" y="75"/>
                  </a:lnTo>
                  <a:lnTo>
                    <a:pt x="181" y="61"/>
                  </a:lnTo>
                  <a:lnTo>
                    <a:pt x="271" y="20"/>
                  </a:lnTo>
                  <a:lnTo>
                    <a:pt x="361" y="7"/>
                  </a:lnTo>
                  <a:lnTo>
                    <a:pt x="451" y="7"/>
                  </a:lnTo>
                  <a:lnTo>
                    <a:pt x="534" y="7"/>
                  </a:lnTo>
                  <a:lnTo>
                    <a:pt x="624" y="0"/>
                  </a:lnTo>
                  <a:lnTo>
                    <a:pt x="714" y="0"/>
                  </a:lnTo>
                  <a:lnTo>
                    <a:pt x="804" y="7"/>
                  </a:lnTo>
                  <a:lnTo>
                    <a:pt x="894" y="34"/>
                  </a:lnTo>
                  <a:lnTo>
                    <a:pt x="984" y="41"/>
                  </a:lnTo>
                  <a:lnTo>
                    <a:pt x="1074" y="54"/>
                  </a:lnTo>
                  <a:lnTo>
                    <a:pt x="1164" y="68"/>
                  </a:lnTo>
                  <a:lnTo>
                    <a:pt x="1254" y="82"/>
                  </a:lnTo>
                  <a:lnTo>
                    <a:pt x="1344" y="89"/>
                  </a:lnTo>
                  <a:lnTo>
                    <a:pt x="1427" y="102"/>
                  </a:lnTo>
                  <a:lnTo>
                    <a:pt x="1517" y="116"/>
                  </a:lnTo>
                  <a:lnTo>
                    <a:pt x="1607" y="136"/>
                  </a:lnTo>
                  <a:lnTo>
                    <a:pt x="1698" y="143"/>
                  </a:lnTo>
                  <a:lnTo>
                    <a:pt x="1788" y="157"/>
                  </a:lnTo>
                  <a:lnTo>
                    <a:pt x="1878" y="171"/>
                  </a:lnTo>
                  <a:lnTo>
                    <a:pt x="1968" y="191"/>
                  </a:lnTo>
                  <a:lnTo>
                    <a:pt x="2058" y="205"/>
                  </a:lnTo>
                  <a:lnTo>
                    <a:pt x="2148" y="212"/>
                  </a:lnTo>
                  <a:lnTo>
                    <a:pt x="2238" y="218"/>
                  </a:lnTo>
                  <a:lnTo>
                    <a:pt x="2321" y="232"/>
                  </a:lnTo>
                  <a:lnTo>
                    <a:pt x="2411" y="239"/>
                  </a:lnTo>
                  <a:lnTo>
                    <a:pt x="2501" y="246"/>
                  </a:lnTo>
                  <a:lnTo>
                    <a:pt x="2591" y="259"/>
                  </a:lnTo>
                  <a:lnTo>
                    <a:pt x="2681" y="266"/>
                  </a:lnTo>
                  <a:lnTo>
                    <a:pt x="2681" y="751"/>
                  </a:lnTo>
                  <a:lnTo>
                    <a:pt x="2591" y="731"/>
                  </a:lnTo>
                  <a:lnTo>
                    <a:pt x="2501" y="703"/>
                  </a:lnTo>
                  <a:lnTo>
                    <a:pt x="2411" y="676"/>
                  </a:lnTo>
                  <a:lnTo>
                    <a:pt x="2321" y="642"/>
                  </a:lnTo>
                  <a:lnTo>
                    <a:pt x="2238" y="608"/>
                  </a:lnTo>
                  <a:lnTo>
                    <a:pt x="2148" y="574"/>
                  </a:lnTo>
                  <a:lnTo>
                    <a:pt x="2058" y="539"/>
                  </a:lnTo>
                  <a:lnTo>
                    <a:pt x="1968" y="498"/>
                  </a:lnTo>
                  <a:lnTo>
                    <a:pt x="1878" y="457"/>
                  </a:lnTo>
                  <a:lnTo>
                    <a:pt x="1788" y="416"/>
                  </a:lnTo>
                  <a:lnTo>
                    <a:pt x="1698" y="369"/>
                  </a:lnTo>
                  <a:lnTo>
                    <a:pt x="1607" y="335"/>
                  </a:lnTo>
                  <a:lnTo>
                    <a:pt x="1517" y="294"/>
                  </a:lnTo>
                  <a:lnTo>
                    <a:pt x="1427" y="253"/>
                  </a:lnTo>
                  <a:lnTo>
                    <a:pt x="1344" y="212"/>
                  </a:lnTo>
                  <a:lnTo>
                    <a:pt x="1254" y="184"/>
                  </a:lnTo>
                  <a:lnTo>
                    <a:pt x="1164" y="150"/>
                  </a:lnTo>
                  <a:lnTo>
                    <a:pt x="1074" y="116"/>
                  </a:lnTo>
                  <a:lnTo>
                    <a:pt x="984" y="89"/>
                  </a:lnTo>
                  <a:lnTo>
                    <a:pt x="894" y="61"/>
                  </a:lnTo>
                  <a:lnTo>
                    <a:pt x="804" y="34"/>
                  </a:lnTo>
                  <a:lnTo>
                    <a:pt x="714" y="13"/>
                  </a:lnTo>
                  <a:lnTo>
                    <a:pt x="624" y="7"/>
                  </a:lnTo>
                  <a:lnTo>
                    <a:pt x="534" y="7"/>
                  </a:lnTo>
                  <a:lnTo>
                    <a:pt x="451" y="7"/>
                  </a:lnTo>
                  <a:lnTo>
                    <a:pt x="361" y="7"/>
                  </a:lnTo>
                  <a:lnTo>
                    <a:pt x="271" y="20"/>
                  </a:lnTo>
                  <a:lnTo>
                    <a:pt x="181" y="61"/>
                  </a:lnTo>
                  <a:lnTo>
                    <a:pt x="90" y="75"/>
                  </a:lnTo>
                  <a:lnTo>
                    <a:pt x="0" y="143"/>
                  </a:lnTo>
                </a:path>
              </a:pathLst>
            </a:custGeom>
            <a:noFill/>
            <a:ln w="0">
              <a:solidFill>
                <a:srgbClr val="99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000250" y="1387475"/>
              <a:ext cx="4256087" cy="2114550"/>
              <a:chOff x="2000250" y="1387475"/>
              <a:chExt cx="4256087" cy="2114550"/>
            </a:xfrm>
          </p:grpSpPr>
          <p:sp>
            <p:nvSpPr>
              <p:cNvPr id="104" name="Freeform 381"/>
              <p:cNvSpPr>
                <a:spLocks/>
              </p:cNvSpPr>
              <p:nvPr/>
            </p:nvSpPr>
            <p:spPr bwMode="auto">
              <a:xfrm>
                <a:off x="2000250" y="1831975"/>
                <a:ext cx="4256087" cy="1670050"/>
              </a:xfrm>
              <a:custGeom>
                <a:avLst/>
                <a:gdLst>
                  <a:gd name="T0" fmla="*/ 0 w 2681"/>
                  <a:gd name="T1" fmla="*/ 136 h 1052"/>
                  <a:gd name="T2" fmla="*/ 0 w 2681"/>
                  <a:gd name="T3" fmla="*/ 136 h 1052"/>
                  <a:gd name="T4" fmla="*/ 90 w 2681"/>
                  <a:gd name="T5" fmla="*/ 68 h 1052"/>
                  <a:gd name="T6" fmla="*/ 181 w 2681"/>
                  <a:gd name="T7" fmla="*/ 54 h 1052"/>
                  <a:gd name="T8" fmla="*/ 271 w 2681"/>
                  <a:gd name="T9" fmla="*/ 13 h 1052"/>
                  <a:gd name="T10" fmla="*/ 361 w 2681"/>
                  <a:gd name="T11" fmla="*/ 0 h 1052"/>
                  <a:gd name="T12" fmla="*/ 451 w 2681"/>
                  <a:gd name="T13" fmla="*/ 0 h 1052"/>
                  <a:gd name="T14" fmla="*/ 534 w 2681"/>
                  <a:gd name="T15" fmla="*/ 0 h 1052"/>
                  <a:gd name="T16" fmla="*/ 624 w 2681"/>
                  <a:gd name="T17" fmla="*/ 0 h 1052"/>
                  <a:gd name="T18" fmla="*/ 714 w 2681"/>
                  <a:gd name="T19" fmla="*/ 6 h 1052"/>
                  <a:gd name="T20" fmla="*/ 804 w 2681"/>
                  <a:gd name="T21" fmla="*/ 27 h 1052"/>
                  <a:gd name="T22" fmla="*/ 894 w 2681"/>
                  <a:gd name="T23" fmla="*/ 61 h 1052"/>
                  <a:gd name="T24" fmla="*/ 984 w 2681"/>
                  <a:gd name="T25" fmla="*/ 88 h 1052"/>
                  <a:gd name="T26" fmla="*/ 1074 w 2681"/>
                  <a:gd name="T27" fmla="*/ 123 h 1052"/>
                  <a:gd name="T28" fmla="*/ 1164 w 2681"/>
                  <a:gd name="T29" fmla="*/ 157 h 1052"/>
                  <a:gd name="T30" fmla="*/ 1254 w 2681"/>
                  <a:gd name="T31" fmla="*/ 191 h 1052"/>
                  <a:gd name="T32" fmla="*/ 1344 w 2681"/>
                  <a:gd name="T33" fmla="*/ 239 h 1052"/>
                  <a:gd name="T34" fmla="*/ 1427 w 2681"/>
                  <a:gd name="T35" fmla="*/ 287 h 1052"/>
                  <a:gd name="T36" fmla="*/ 1517 w 2681"/>
                  <a:gd name="T37" fmla="*/ 341 h 1052"/>
                  <a:gd name="T38" fmla="*/ 1607 w 2681"/>
                  <a:gd name="T39" fmla="*/ 396 h 1052"/>
                  <a:gd name="T40" fmla="*/ 1698 w 2681"/>
                  <a:gd name="T41" fmla="*/ 450 h 1052"/>
                  <a:gd name="T42" fmla="*/ 1788 w 2681"/>
                  <a:gd name="T43" fmla="*/ 512 h 1052"/>
                  <a:gd name="T44" fmla="*/ 1878 w 2681"/>
                  <a:gd name="T45" fmla="*/ 573 h 1052"/>
                  <a:gd name="T46" fmla="*/ 1968 w 2681"/>
                  <a:gd name="T47" fmla="*/ 642 h 1052"/>
                  <a:gd name="T48" fmla="*/ 2058 w 2681"/>
                  <a:gd name="T49" fmla="*/ 703 h 1052"/>
                  <a:gd name="T50" fmla="*/ 2148 w 2681"/>
                  <a:gd name="T51" fmla="*/ 758 h 1052"/>
                  <a:gd name="T52" fmla="*/ 2238 w 2681"/>
                  <a:gd name="T53" fmla="*/ 812 h 1052"/>
                  <a:gd name="T54" fmla="*/ 2321 w 2681"/>
                  <a:gd name="T55" fmla="*/ 860 h 1052"/>
                  <a:gd name="T56" fmla="*/ 2411 w 2681"/>
                  <a:gd name="T57" fmla="*/ 908 h 1052"/>
                  <a:gd name="T58" fmla="*/ 2501 w 2681"/>
                  <a:gd name="T59" fmla="*/ 949 h 1052"/>
                  <a:gd name="T60" fmla="*/ 2591 w 2681"/>
                  <a:gd name="T61" fmla="*/ 990 h 1052"/>
                  <a:gd name="T62" fmla="*/ 2681 w 2681"/>
                  <a:gd name="T63" fmla="*/ 1024 h 1052"/>
                  <a:gd name="T64" fmla="*/ 2681 w 2681"/>
                  <a:gd name="T65" fmla="*/ 1052 h 1052"/>
                  <a:gd name="T66" fmla="*/ 2591 w 2681"/>
                  <a:gd name="T67" fmla="*/ 1017 h 1052"/>
                  <a:gd name="T68" fmla="*/ 2501 w 2681"/>
                  <a:gd name="T69" fmla="*/ 976 h 1052"/>
                  <a:gd name="T70" fmla="*/ 2411 w 2681"/>
                  <a:gd name="T71" fmla="*/ 929 h 1052"/>
                  <a:gd name="T72" fmla="*/ 2321 w 2681"/>
                  <a:gd name="T73" fmla="*/ 881 h 1052"/>
                  <a:gd name="T74" fmla="*/ 2238 w 2681"/>
                  <a:gd name="T75" fmla="*/ 833 h 1052"/>
                  <a:gd name="T76" fmla="*/ 2148 w 2681"/>
                  <a:gd name="T77" fmla="*/ 778 h 1052"/>
                  <a:gd name="T78" fmla="*/ 2058 w 2681"/>
                  <a:gd name="T79" fmla="*/ 724 h 1052"/>
                  <a:gd name="T80" fmla="*/ 1968 w 2681"/>
                  <a:gd name="T81" fmla="*/ 655 h 1052"/>
                  <a:gd name="T82" fmla="*/ 1878 w 2681"/>
                  <a:gd name="T83" fmla="*/ 594 h 1052"/>
                  <a:gd name="T84" fmla="*/ 1788 w 2681"/>
                  <a:gd name="T85" fmla="*/ 532 h 1052"/>
                  <a:gd name="T86" fmla="*/ 1698 w 2681"/>
                  <a:gd name="T87" fmla="*/ 464 h 1052"/>
                  <a:gd name="T88" fmla="*/ 1607 w 2681"/>
                  <a:gd name="T89" fmla="*/ 409 h 1052"/>
                  <a:gd name="T90" fmla="*/ 1517 w 2681"/>
                  <a:gd name="T91" fmla="*/ 355 h 1052"/>
                  <a:gd name="T92" fmla="*/ 1427 w 2681"/>
                  <a:gd name="T93" fmla="*/ 300 h 1052"/>
                  <a:gd name="T94" fmla="*/ 1344 w 2681"/>
                  <a:gd name="T95" fmla="*/ 252 h 1052"/>
                  <a:gd name="T96" fmla="*/ 1254 w 2681"/>
                  <a:gd name="T97" fmla="*/ 205 h 1052"/>
                  <a:gd name="T98" fmla="*/ 1164 w 2681"/>
                  <a:gd name="T99" fmla="*/ 164 h 1052"/>
                  <a:gd name="T100" fmla="*/ 1074 w 2681"/>
                  <a:gd name="T101" fmla="*/ 129 h 1052"/>
                  <a:gd name="T102" fmla="*/ 984 w 2681"/>
                  <a:gd name="T103" fmla="*/ 88 h 1052"/>
                  <a:gd name="T104" fmla="*/ 894 w 2681"/>
                  <a:gd name="T105" fmla="*/ 61 h 1052"/>
                  <a:gd name="T106" fmla="*/ 804 w 2681"/>
                  <a:gd name="T107" fmla="*/ 27 h 1052"/>
                  <a:gd name="T108" fmla="*/ 714 w 2681"/>
                  <a:gd name="T109" fmla="*/ 13 h 1052"/>
                  <a:gd name="T110" fmla="*/ 624 w 2681"/>
                  <a:gd name="T111" fmla="*/ 0 h 1052"/>
                  <a:gd name="T112" fmla="*/ 534 w 2681"/>
                  <a:gd name="T113" fmla="*/ 0 h 1052"/>
                  <a:gd name="T114" fmla="*/ 451 w 2681"/>
                  <a:gd name="T115" fmla="*/ 0 h 1052"/>
                  <a:gd name="T116" fmla="*/ 361 w 2681"/>
                  <a:gd name="T117" fmla="*/ 0 h 1052"/>
                  <a:gd name="T118" fmla="*/ 271 w 2681"/>
                  <a:gd name="T119" fmla="*/ 13 h 1052"/>
                  <a:gd name="T120" fmla="*/ 181 w 2681"/>
                  <a:gd name="T121" fmla="*/ 54 h 1052"/>
                  <a:gd name="T122" fmla="*/ 90 w 2681"/>
                  <a:gd name="T123" fmla="*/ 68 h 1052"/>
                  <a:gd name="T124" fmla="*/ 0 w 2681"/>
                  <a:gd name="T125" fmla="*/ 13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1052">
                    <a:moveTo>
                      <a:pt x="0" y="136"/>
                    </a:moveTo>
                    <a:lnTo>
                      <a:pt x="0" y="136"/>
                    </a:lnTo>
                    <a:lnTo>
                      <a:pt x="90" y="68"/>
                    </a:lnTo>
                    <a:lnTo>
                      <a:pt x="181" y="54"/>
                    </a:lnTo>
                    <a:lnTo>
                      <a:pt x="271" y="13"/>
                    </a:lnTo>
                    <a:lnTo>
                      <a:pt x="361" y="0"/>
                    </a:lnTo>
                    <a:lnTo>
                      <a:pt x="451" y="0"/>
                    </a:lnTo>
                    <a:lnTo>
                      <a:pt x="534" y="0"/>
                    </a:lnTo>
                    <a:lnTo>
                      <a:pt x="624" y="0"/>
                    </a:lnTo>
                    <a:lnTo>
                      <a:pt x="714" y="6"/>
                    </a:lnTo>
                    <a:lnTo>
                      <a:pt x="804" y="27"/>
                    </a:lnTo>
                    <a:lnTo>
                      <a:pt x="894" y="61"/>
                    </a:lnTo>
                    <a:lnTo>
                      <a:pt x="984" y="88"/>
                    </a:lnTo>
                    <a:lnTo>
                      <a:pt x="1074" y="123"/>
                    </a:lnTo>
                    <a:lnTo>
                      <a:pt x="1164" y="157"/>
                    </a:lnTo>
                    <a:lnTo>
                      <a:pt x="1254" y="191"/>
                    </a:lnTo>
                    <a:lnTo>
                      <a:pt x="1344" y="239"/>
                    </a:lnTo>
                    <a:lnTo>
                      <a:pt x="1427" y="287"/>
                    </a:lnTo>
                    <a:lnTo>
                      <a:pt x="1517" y="341"/>
                    </a:lnTo>
                    <a:lnTo>
                      <a:pt x="1607" y="396"/>
                    </a:lnTo>
                    <a:lnTo>
                      <a:pt x="1698" y="450"/>
                    </a:lnTo>
                    <a:lnTo>
                      <a:pt x="1788" y="512"/>
                    </a:lnTo>
                    <a:lnTo>
                      <a:pt x="1878" y="573"/>
                    </a:lnTo>
                    <a:lnTo>
                      <a:pt x="1968" y="642"/>
                    </a:lnTo>
                    <a:lnTo>
                      <a:pt x="2058" y="703"/>
                    </a:lnTo>
                    <a:lnTo>
                      <a:pt x="2148" y="758"/>
                    </a:lnTo>
                    <a:lnTo>
                      <a:pt x="2238" y="812"/>
                    </a:lnTo>
                    <a:lnTo>
                      <a:pt x="2321" y="860"/>
                    </a:lnTo>
                    <a:lnTo>
                      <a:pt x="2411" y="908"/>
                    </a:lnTo>
                    <a:lnTo>
                      <a:pt x="2501" y="949"/>
                    </a:lnTo>
                    <a:lnTo>
                      <a:pt x="2591" y="990"/>
                    </a:lnTo>
                    <a:lnTo>
                      <a:pt x="2681" y="1024"/>
                    </a:lnTo>
                    <a:lnTo>
                      <a:pt x="2681" y="1052"/>
                    </a:lnTo>
                    <a:lnTo>
                      <a:pt x="2591" y="1017"/>
                    </a:lnTo>
                    <a:lnTo>
                      <a:pt x="2501" y="976"/>
                    </a:lnTo>
                    <a:lnTo>
                      <a:pt x="2411" y="929"/>
                    </a:lnTo>
                    <a:lnTo>
                      <a:pt x="2321" y="881"/>
                    </a:lnTo>
                    <a:lnTo>
                      <a:pt x="2238" y="833"/>
                    </a:lnTo>
                    <a:lnTo>
                      <a:pt x="2148" y="778"/>
                    </a:lnTo>
                    <a:lnTo>
                      <a:pt x="2058" y="724"/>
                    </a:lnTo>
                    <a:lnTo>
                      <a:pt x="1968" y="655"/>
                    </a:lnTo>
                    <a:lnTo>
                      <a:pt x="1878" y="594"/>
                    </a:lnTo>
                    <a:lnTo>
                      <a:pt x="1788" y="532"/>
                    </a:lnTo>
                    <a:lnTo>
                      <a:pt x="1698" y="464"/>
                    </a:lnTo>
                    <a:lnTo>
                      <a:pt x="1607" y="409"/>
                    </a:lnTo>
                    <a:lnTo>
                      <a:pt x="1517" y="355"/>
                    </a:lnTo>
                    <a:lnTo>
                      <a:pt x="1427" y="300"/>
                    </a:lnTo>
                    <a:lnTo>
                      <a:pt x="1344" y="252"/>
                    </a:lnTo>
                    <a:lnTo>
                      <a:pt x="1254" y="205"/>
                    </a:lnTo>
                    <a:lnTo>
                      <a:pt x="1164" y="164"/>
                    </a:lnTo>
                    <a:lnTo>
                      <a:pt x="1074" y="129"/>
                    </a:lnTo>
                    <a:lnTo>
                      <a:pt x="984" y="88"/>
                    </a:lnTo>
                    <a:lnTo>
                      <a:pt x="894" y="61"/>
                    </a:lnTo>
                    <a:lnTo>
                      <a:pt x="804" y="27"/>
                    </a:lnTo>
                    <a:lnTo>
                      <a:pt x="714" y="13"/>
                    </a:lnTo>
                    <a:lnTo>
                      <a:pt x="624" y="0"/>
                    </a:lnTo>
                    <a:lnTo>
                      <a:pt x="534" y="0"/>
                    </a:lnTo>
                    <a:lnTo>
                      <a:pt x="451" y="0"/>
                    </a:lnTo>
                    <a:lnTo>
                      <a:pt x="361" y="0"/>
                    </a:lnTo>
                    <a:lnTo>
                      <a:pt x="271" y="13"/>
                    </a:lnTo>
                    <a:lnTo>
                      <a:pt x="181" y="54"/>
                    </a:lnTo>
                    <a:lnTo>
                      <a:pt x="90" y="68"/>
                    </a:lnTo>
                    <a:lnTo>
                      <a:pt x="0" y="136"/>
                    </a:lnTo>
                  </a:path>
                </a:pathLst>
              </a:custGeom>
              <a:noFill/>
              <a:ln w="0">
                <a:solidFill>
                  <a:srgbClr val="C0C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382"/>
              <p:cNvSpPr>
                <a:spLocks/>
              </p:cNvSpPr>
              <p:nvPr/>
            </p:nvSpPr>
            <p:spPr bwMode="auto">
              <a:xfrm>
                <a:off x="2000250" y="1831975"/>
                <a:ext cx="4256087" cy="1625600"/>
              </a:xfrm>
              <a:custGeom>
                <a:avLst/>
                <a:gdLst>
                  <a:gd name="T0" fmla="*/ 0 w 2681"/>
                  <a:gd name="T1" fmla="*/ 136 h 1024"/>
                  <a:gd name="T2" fmla="*/ 0 w 2681"/>
                  <a:gd name="T3" fmla="*/ 136 h 1024"/>
                  <a:gd name="T4" fmla="*/ 90 w 2681"/>
                  <a:gd name="T5" fmla="*/ 68 h 1024"/>
                  <a:gd name="T6" fmla="*/ 181 w 2681"/>
                  <a:gd name="T7" fmla="*/ 54 h 1024"/>
                  <a:gd name="T8" fmla="*/ 271 w 2681"/>
                  <a:gd name="T9" fmla="*/ 13 h 1024"/>
                  <a:gd name="T10" fmla="*/ 361 w 2681"/>
                  <a:gd name="T11" fmla="*/ 0 h 1024"/>
                  <a:gd name="T12" fmla="*/ 451 w 2681"/>
                  <a:gd name="T13" fmla="*/ 0 h 1024"/>
                  <a:gd name="T14" fmla="*/ 534 w 2681"/>
                  <a:gd name="T15" fmla="*/ 0 h 1024"/>
                  <a:gd name="T16" fmla="*/ 624 w 2681"/>
                  <a:gd name="T17" fmla="*/ 0 h 1024"/>
                  <a:gd name="T18" fmla="*/ 714 w 2681"/>
                  <a:gd name="T19" fmla="*/ 6 h 1024"/>
                  <a:gd name="T20" fmla="*/ 804 w 2681"/>
                  <a:gd name="T21" fmla="*/ 27 h 1024"/>
                  <a:gd name="T22" fmla="*/ 894 w 2681"/>
                  <a:gd name="T23" fmla="*/ 61 h 1024"/>
                  <a:gd name="T24" fmla="*/ 984 w 2681"/>
                  <a:gd name="T25" fmla="*/ 88 h 1024"/>
                  <a:gd name="T26" fmla="*/ 1074 w 2681"/>
                  <a:gd name="T27" fmla="*/ 123 h 1024"/>
                  <a:gd name="T28" fmla="*/ 1164 w 2681"/>
                  <a:gd name="T29" fmla="*/ 157 h 1024"/>
                  <a:gd name="T30" fmla="*/ 1254 w 2681"/>
                  <a:gd name="T31" fmla="*/ 191 h 1024"/>
                  <a:gd name="T32" fmla="*/ 1344 w 2681"/>
                  <a:gd name="T33" fmla="*/ 232 h 1024"/>
                  <a:gd name="T34" fmla="*/ 1427 w 2681"/>
                  <a:gd name="T35" fmla="*/ 273 h 1024"/>
                  <a:gd name="T36" fmla="*/ 1517 w 2681"/>
                  <a:gd name="T37" fmla="*/ 321 h 1024"/>
                  <a:gd name="T38" fmla="*/ 1607 w 2681"/>
                  <a:gd name="T39" fmla="*/ 368 h 1024"/>
                  <a:gd name="T40" fmla="*/ 1698 w 2681"/>
                  <a:gd name="T41" fmla="*/ 416 h 1024"/>
                  <a:gd name="T42" fmla="*/ 1788 w 2681"/>
                  <a:gd name="T43" fmla="*/ 464 h 1024"/>
                  <a:gd name="T44" fmla="*/ 1878 w 2681"/>
                  <a:gd name="T45" fmla="*/ 519 h 1024"/>
                  <a:gd name="T46" fmla="*/ 1968 w 2681"/>
                  <a:gd name="T47" fmla="*/ 567 h 1024"/>
                  <a:gd name="T48" fmla="*/ 2058 w 2681"/>
                  <a:gd name="T49" fmla="*/ 614 h 1024"/>
                  <a:gd name="T50" fmla="*/ 2148 w 2681"/>
                  <a:gd name="T51" fmla="*/ 655 h 1024"/>
                  <a:gd name="T52" fmla="*/ 2238 w 2681"/>
                  <a:gd name="T53" fmla="*/ 703 h 1024"/>
                  <a:gd name="T54" fmla="*/ 2321 w 2681"/>
                  <a:gd name="T55" fmla="*/ 737 h 1024"/>
                  <a:gd name="T56" fmla="*/ 2411 w 2681"/>
                  <a:gd name="T57" fmla="*/ 778 h 1024"/>
                  <a:gd name="T58" fmla="*/ 2501 w 2681"/>
                  <a:gd name="T59" fmla="*/ 806 h 1024"/>
                  <a:gd name="T60" fmla="*/ 2591 w 2681"/>
                  <a:gd name="T61" fmla="*/ 840 h 1024"/>
                  <a:gd name="T62" fmla="*/ 2681 w 2681"/>
                  <a:gd name="T63" fmla="*/ 874 h 1024"/>
                  <a:gd name="T64" fmla="*/ 2681 w 2681"/>
                  <a:gd name="T65" fmla="*/ 1024 h 1024"/>
                  <a:gd name="T66" fmla="*/ 2591 w 2681"/>
                  <a:gd name="T67" fmla="*/ 990 h 1024"/>
                  <a:gd name="T68" fmla="*/ 2501 w 2681"/>
                  <a:gd name="T69" fmla="*/ 949 h 1024"/>
                  <a:gd name="T70" fmla="*/ 2411 w 2681"/>
                  <a:gd name="T71" fmla="*/ 908 h 1024"/>
                  <a:gd name="T72" fmla="*/ 2321 w 2681"/>
                  <a:gd name="T73" fmla="*/ 860 h 1024"/>
                  <a:gd name="T74" fmla="*/ 2238 w 2681"/>
                  <a:gd name="T75" fmla="*/ 812 h 1024"/>
                  <a:gd name="T76" fmla="*/ 2148 w 2681"/>
                  <a:gd name="T77" fmla="*/ 758 h 1024"/>
                  <a:gd name="T78" fmla="*/ 2058 w 2681"/>
                  <a:gd name="T79" fmla="*/ 703 h 1024"/>
                  <a:gd name="T80" fmla="*/ 1968 w 2681"/>
                  <a:gd name="T81" fmla="*/ 642 h 1024"/>
                  <a:gd name="T82" fmla="*/ 1878 w 2681"/>
                  <a:gd name="T83" fmla="*/ 573 h 1024"/>
                  <a:gd name="T84" fmla="*/ 1788 w 2681"/>
                  <a:gd name="T85" fmla="*/ 512 h 1024"/>
                  <a:gd name="T86" fmla="*/ 1698 w 2681"/>
                  <a:gd name="T87" fmla="*/ 450 h 1024"/>
                  <a:gd name="T88" fmla="*/ 1607 w 2681"/>
                  <a:gd name="T89" fmla="*/ 396 h 1024"/>
                  <a:gd name="T90" fmla="*/ 1517 w 2681"/>
                  <a:gd name="T91" fmla="*/ 341 h 1024"/>
                  <a:gd name="T92" fmla="*/ 1427 w 2681"/>
                  <a:gd name="T93" fmla="*/ 287 h 1024"/>
                  <a:gd name="T94" fmla="*/ 1344 w 2681"/>
                  <a:gd name="T95" fmla="*/ 239 h 1024"/>
                  <a:gd name="T96" fmla="*/ 1254 w 2681"/>
                  <a:gd name="T97" fmla="*/ 191 h 1024"/>
                  <a:gd name="T98" fmla="*/ 1164 w 2681"/>
                  <a:gd name="T99" fmla="*/ 157 h 1024"/>
                  <a:gd name="T100" fmla="*/ 1074 w 2681"/>
                  <a:gd name="T101" fmla="*/ 123 h 1024"/>
                  <a:gd name="T102" fmla="*/ 984 w 2681"/>
                  <a:gd name="T103" fmla="*/ 88 h 1024"/>
                  <a:gd name="T104" fmla="*/ 894 w 2681"/>
                  <a:gd name="T105" fmla="*/ 61 h 1024"/>
                  <a:gd name="T106" fmla="*/ 804 w 2681"/>
                  <a:gd name="T107" fmla="*/ 27 h 1024"/>
                  <a:gd name="T108" fmla="*/ 714 w 2681"/>
                  <a:gd name="T109" fmla="*/ 6 h 1024"/>
                  <a:gd name="T110" fmla="*/ 624 w 2681"/>
                  <a:gd name="T111" fmla="*/ 0 h 1024"/>
                  <a:gd name="T112" fmla="*/ 534 w 2681"/>
                  <a:gd name="T113" fmla="*/ 0 h 1024"/>
                  <a:gd name="T114" fmla="*/ 451 w 2681"/>
                  <a:gd name="T115" fmla="*/ 0 h 1024"/>
                  <a:gd name="T116" fmla="*/ 361 w 2681"/>
                  <a:gd name="T117" fmla="*/ 0 h 1024"/>
                  <a:gd name="T118" fmla="*/ 271 w 2681"/>
                  <a:gd name="T119" fmla="*/ 13 h 1024"/>
                  <a:gd name="T120" fmla="*/ 181 w 2681"/>
                  <a:gd name="T121" fmla="*/ 54 h 1024"/>
                  <a:gd name="T122" fmla="*/ 90 w 2681"/>
                  <a:gd name="T123" fmla="*/ 68 h 1024"/>
                  <a:gd name="T124" fmla="*/ 0 w 2681"/>
                  <a:gd name="T125" fmla="*/ 136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1024">
                    <a:moveTo>
                      <a:pt x="0" y="136"/>
                    </a:moveTo>
                    <a:lnTo>
                      <a:pt x="0" y="136"/>
                    </a:lnTo>
                    <a:lnTo>
                      <a:pt x="90" y="68"/>
                    </a:lnTo>
                    <a:lnTo>
                      <a:pt x="181" y="54"/>
                    </a:lnTo>
                    <a:lnTo>
                      <a:pt x="271" y="13"/>
                    </a:lnTo>
                    <a:lnTo>
                      <a:pt x="361" y="0"/>
                    </a:lnTo>
                    <a:lnTo>
                      <a:pt x="451" y="0"/>
                    </a:lnTo>
                    <a:lnTo>
                      <a:pt x="534" y="0"/>
                    </a:lnTo>
                    <a:lnTo>
                      <a:pt x="624" y="0"/>
                    </a:lnTo>
                    <a:lnTo>
                      <a:pt x="714" y="6"/>
                    </a:lnTo>
                    <a:lnTo>
                      <a:pt x="804" y="27"/>
                    </a:lnTo>
                    <a:lnTo>
                      <a:pt x="894" y="61"/>
                    </a:lnTo>
                    <a:lnTo>
                      <a:pt x="984" y="88"/>
                    </a:lnTo>
                    <a:lnTo>
                      <a:pt x="1074" y="123"/>
                    </a:lnTo>
                    <a:lnTo>
                      <a:pt x="1164" y="157"/>
                    </a:lnTo>
                    <a:lnTo>
                      <a:pt x="1254" y="191"/>
                    </a:lnTo>
                    <a:lnTo>
                      <a:pt x="1344" y="232"/>
                    </a:lnTo>
                    <a:lnTo>
                      <a:pt x="1427" y="273"/>
                    </a:lnTo>
                    <a:lnTo>
                      <a:pt x="1517" y="321"/>
                    </a:lnTo>
                    <a:lnTo>
                      <a:pt x="1607" y="368"/>
                    </a:lnTo>
                    <a:lnTo>
                      <a:pt x="1698" y="416"/>
                    </a:lnTo>
                    <a:lnTo>
                      <a:pt x="1788" y="464"/>
                    </a:lnTo>
                    <a:lnTo>
                      <a:pt x="1878" y="519"/>
                    </a:lnTo>
                    <a:lnTo>
                      <a:pt x="1968" y="567"/>
                    </a:lnTo>
                    <a:lnTo>
                      <a:pt x="2058" y="614"/>
                    </a:lnTo>
                    <a:lnTo>
                      <a:pt x="2148" y="655"/>
                    </a:lnTo>
                    <a:lnTo>
                      <a:pt x="2238" y="703"/>
                    </a:lnTo>
                    <a:lnTo>
                      <a:pt x="2321" y="737"/>
                    </a:lnTo>
                    <a:lnTo>
                      <a:pt x="2411" y="778"/>
                    </a:lnTo>
                    <a:lnTo>
                      <a:pt x="2501" y="806"/>
                    </a:lnTo>
                    <a:lnTo>
                      <a:pt x="2591" y="840"/>
                    </a:lnTo>
                    <a:lnTo>
                      <a:pt x="2681" y="874"/>
                    </a:lnTo>
                    <a:lnTo>
                      <a:pt x="2681" y="1024"/>
                    </a:lnTo>
                    <a:lnTo>
                      <a:pt x="2591" y="990"/>
                    </a:lnTo>
                    <a:lnTo>
                      <a:pt x="2501" y="949"/>
                    </a:lnTo>
                    <a:lnTo>
                      <a:pt x="2411" y="908"/>
                    </a:lnTo>
                    <a:lnTo>
                      <a:pt x="2321" y="860"/>
                    </a:lnTo>
                    <a:lnTo>
                      <a:pt x="2238" y="812"/>
                    </a:lnTo>
                    <a:lnTo>
                      <a:pt x="2148" y="758"/>
                    </a:lnTo>
                    <a:lnTo>
                      <a:pt x="2058" y="703"/>
                    </a:lnTo>
                    <a:lnTo>
                      <a:pt x="1968" y="642"/>
                    </a:lnTo>
                    <a:lnTo>
                      <a:pt x="1878" y="573"/>
                    </a:lnTo>
                    <a:lnTo>
                      <a:pt x="1788" y="512"/>
                    </a:lnTo>
                    <a:lnTo>
                      <a:pt x="1698" y="450"/>
                    </a:lnTo>
                    <a:lnTo>
                      <a:pt x="1607" y="396"/>
                    </a:lnTo>
                    <a:lnTo>
                      <a:pt x="1517" y="341"/>
                    </a:lnTo>
                    <a:lnTo>
                      <a:pt x="1427" y="287"/>
                    </a:lnTo>
                    <a:lnTo>
                      <a:pt x="1344" y="239"/>
                    </a:lnTo>
                    <a:lnTo>
                      <a:pt x="1254" y="191"/>
                    </a:lnTo>
                    <a:lnTo>
                      <a:pt x="1164" y="157"/>
                    </a:lnTo>
                    <a:lnTo>
                      <a:pt x="1074" y="123"/>
                    </a:lnTo>
                    <a:lnTo>
                      <a:pt x="984" y="88"/>
                    </a:lnTo>
                    <a:lnTo>
                      <a:pt x="894" y="61"/>
                    </a:lnTo>
                    <a:lnTo>
                      <a:pt x="804" y="27"/>
                    </a:lnTo>
                    <a:lnTo>
                      <a:pt x="714" y="6"/>
                    </a:lnTo>
                    <a:lnTo>
                      <a:pt x="624" y="0"/>
                    </a:lnTo>
                    <a:lnTo>
                      <a:pt x="534" y="0"/>
                    </a:lnTo>
                    <a:lnTo>
                      <a:pt x="451" y="0"/>
                    </a:lnTo>
                    <a:lnTo>
                      <a:pt x="361" y="0"/>
                    </a:lnTo>
                    <a:lnTo>
                      <a:pt x="271" y="13"/>
                    </a:lnTo>
                    <a:lnTo>
                      <a:pt x="181" y="54"/>
                    </a:lnTo>
                    <a:lnTo>
                      <a:pt x="90" y="68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948A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385"/>
              <p:cNvSpPr>
                <a:spLocks/>
              </p:cNvSpPr>
              <p:nvPr/>
            </p:nvSpPr>
            <p:spPr bwMode="auto">
              <a:xfrm>
                <a:off x="2000250" y="1831975"/>
                <a:ext cx="4256087" cy="1387475"/>
              </a:xfrm>
              <a:custGeom>
                <a:avLst/>
                <a:gdLst>
                  <a:gd name="T0" fmla="*/ 0 w 2681"/>
                  <a:gd name="T1" fmla="*/ 136 h 874"/>
                  <a:gd name="T2" fmla="*/ 0 w 2681"/>
                  <a:gd name="T3" fmla="*/ 136 h 874"/>
                  <a:gd name="T4" fmla="*/ 90 w 2681"/>
                  <a:gd name="T5" fmla="*/ 68 h 874"/>
                  <a:gd name="T6" fmla="*/ 181 w 2681"/>
                  <a:gd name="T7" fmla="*/ 54 h 874"/>
                  <a:gd name="T8" fmla="*/ 271 w 2681"/>
                  <a:gd name="T9" fmla="*/ 13 h 874"/>
                  <a:gd name="T10" fmla="*/ 361 w 2681"/>
                  <a:gd name="T11" fmla="*/ 0 h 874"/>
                  <a:gd name="T12" fmla="*/ 451 w 2681"/>
                  <a:gd name="T13" fmla="*/ 0 h 874"/>
                  <a:gd name="T14" fmla="*/ 534 w 2681"/>
                  <a:gd name="T15" fmla="*/ 0 h 874"/>
                  <a:gd name="T16" fmla="*/ 624 w 2681"/>
                  <a:gd name="T17" fmla="*/ 0 h 874"/>
                  <a:gd name="T18" fmla="*/ 714 w 2681"/>
                  <a:gd name="T19" fmla="*/ 6 h 874"/>
                  <a:gd name="T20" fmla="*/ 804 w 2681"/>
                  <a:gd name="T21" fmla="*/ 27 h 874"/>
                  <a:gd name="T22" fmla="*/ 894 w 2681"/>
                  <a:gd name="T23" fmla="*/ 54 h 874"/>
                  <a:gd name="T24" fmla="*/ 984 w 2681"/>
                  <a:gd name="T25" fmla="*/ 75 h 874"/>
                  <a:gd name="T26" fmla="*/ 1074 w 2681"/>
                  <a:gd name="T27" fmla="*/ 109 h 874"/>
                  <a:gd name="T28" fmla="*/ 1164 w 2681"/>
                  <a:gd name="T29" fmla="*/ 136 h 874"/>
                  <a:gd name="T30" fmla="*/ 1254 w 2681"/>
                  <a:gd name="T31" fmla="*/ 170 h 874"/>
                  <a:gd name="T32" fmla="*/ 1344 w 2681"/>
                  <a:gd name="T33" fmla="*/ 205 h 874"/>
                  <a:gd name="T34" fmla="*/ 1427 w 2681"/>
                  <a:gd name="T35" fmla="*/ 246 h 874"/>
                  <a:gd name="T36" fmla="*/ 1517 w 2681"/>
                  <a:gd name="T37" fmla="*/ 287 h 874"/>
                  <a:gd name="T38" fmla="*/ 1607 w 2681"/>
                  <a:gd name="T39" fmla="*/ 328 h 874"/>
                  <a:gd name="T40" fmla="*/ 1698 w 2681"/>
                  <a:gd name="T41" fmla="*/ 368 h 874"/>
                  <a:gd name="T42" fmla="*/ 1788 w 2681"/>
                  <a:gd name="T43" fmla="*/ 416 h 874"/>
                  <a:gd name="T44" fmla="*/ 1878 w 2681"/>
                  <a:gd name="T45" fmla="*/ 464 h 874"/>
                  <a:gd name="T46" fmla="*/ 1968 w 2681"/>
                  <a:gd name="T47" fmla="*/ 505 h 874"/>
                  <a:gd name="T48" fmla="*/ 2058 w 2681"/>
                  <a:gd name="T49" fmla="*/ 553 h 874"/>
                  <a:gd name="T50" fmla="*/ 2148 w 2681"/>
                  <a:gd name="T51" fmla="*/ 594 h 874"/>
                  <a:gd name="T52" fmla="*/ 2238 w 2681"/>
                  <a:gd name="T53" fmla="*/ 635 h 874"/>
                  <a:gd name="T54" fmla="*/ 2321 w 2681"/>
                  <a:gd name="T55" fmla="*/ 669 h 874"/>
                  <a:gd name="T56" fmla="*/ 2411 w 2681"/>
                  <a:gd name="T57" fmla="*/ 703 h 874"/>
                  <a:gd name="T58" fmla="*/ 2501 w 2681"/>
                  <a:gd name="T59" fmla="*/ 737 h 874"/>
                  <a:gd name="T60" fmla="*/ 2591 w 2681"/>
                  <a:gd name="T61" fmla="*/ 765 h 874"/>
                  <a:gd name="T62" fmla="*/ 2681 w 2681"/>
                  <a:gd name="T63" fmla="*/ 792 h 874"/>
                  <a:gd name="T64" fmla="*/ 2681 w 2681"/>
                  <a:gd name="T65" fmla="*/ 874 h 874"/>
                  <a:gd name="T66" fmla="*/ 2591 w 2681"/>
                  <a:gd name="T67" fmla="*/ 840 h 874"/>
                  <a:gd name="T68" fmla="*/ 2501 w 2681"/>
                  <a:gd name="T69" fmla="*/ 806 h 874"/>
                  <a:gd name="T70" fmla="*/ 2411 w 2681"/>
                  <a:gd name="T71" fmla="*/ 778 h 874"/>
                  <a:gd name="T72" fmla="*/ 2321 w 2681"/>
                  <a:gd name="T73" fmla="*/ 737 h 874"/>
                  <a:gd name="T74" fmla="*/ 2238 w 2681"/>
                  <a:gd name="T75" fmla="*/ 703 h 874"/>
                  <a:gd name="T76" fmla="*/ 2148 w 2681"/>
                  <a:gd name="T77" fmla="*/ 655 h 874"/>
                  <a:gd name="T78" fmla="*/ 2058 w 2681"/>
                  <a:gd name="T79" fmla="*/ 614 h 874"/>
                  <a:gd name="T80" fmla="*/ 1968 w 2681"/>
                  <a:gd name="T81" fmla="*/ 567 h 874"/>
                  <a:gd name="T82" fmla="*/ 1878 w 2681"/>
                  <a:gd name="T83" fmla="*/ 519 h 874"/>
                  <a:gd name="T84" fmla="*/ 1788 w 2681"/>
                  <a:gd name="T85" fmla="*/ 464 h 874"/>
                  <a:gd name="T86" fmla="*/ 1698 w 2681"/>
                  <a:gd name="T87" fmla="*/ 416 h 874"/>
                  <a:gd name="T88" fmla="*/ 1607 w 2681"/>
                  <a:gd name="T89" fmla="*/ 368 h 874"/>
                  <a:gd name="T90" fmla="*/ 1517 w 2681"/>
                  <a:gd name="T91" fmla="*/ 321 h 874"/>
                  <a:gd name="T92" fmla="*/ 1427 w 2681"/>
                  <a:gd name="T93" fmla="*/ 273 h 874"/>
                  <a:gd name="T94" fmla="*/ 1344 w 2681"/>
                  <a:gd name="T95" fmla="*/ 232 h 874"/>
                  <a:gd name="T96" fmla="*/ 1254 w 2681"/>
                  <a:gd name="T97" fmla="*/ 191 h 874"/>
                  <a:gd name="T98" fmla="*/ 1164 w 2681"/>
                  <a:gd name="T99" fmla="*/ 157 h 874"/>
                  <a:gd name="T100" fmla="*/ 1074 w 2681"/>
                  <a:gd name="T101" fmla="*/ 123 h 874"/>
                  <a:gd name="T102" fmla="*/ 984 w 2681"/>
                  <a:gd name="T103" fmla="*/ 88 h 874"/>
                  <a:gd name="T104" fmla="*/ 894 w 2681"/>
                  <a:gd name="T105" fmla="*/ 61 h 874"/>
                  <a:gd name="T106" fmla="*/ 804 w 2681"/>
                  <a:gd name="T107" fmla="*/ 27 h 874"/>
                  <a:gd name="T108" fmla="*/ 714 w 2681"/>
                  <a:gd name="T109" fmla="*/ 6 h 874"/>
                  <a:gd name="T110" fmla="*/ 624 w 2681"/>
                  <a:gd name="T111" fmla="*/ 0 h 874"/>
                  <a:gd name="T112" fmla="*/ 534 w 2681"/>
                  <a:gd name="T113" fmla="*/ 0 h 874"/>
                  <a:gd name="T114" fmla="*/ 451 w 2681"/>
                  <a:gd name="T115" fmla="*/ 0 h 874"/>
                  <a:gd name="T116" fmla="*/ 361 w 2681"/>
                  <a:gd name="T117" fmla="*/ 0 h 874"/>
                  <a:gd name="T118" fmla="*/ 271 w 2681"/>
                  <a:gd name="T119" fmla="*/ 13 h 874"/>
                  <a:gd name="T120" fmla="*/ 181 w 2681"/>
                  <a:gd name="T121" fmla="*/ 54 h 874"/>
                  <a:gd name="T122" fmla="*/ 90 w 2681"/>
                  <a:gd name="T123" fmla="*/ 68 h 874"/>
                  <a:gd name="T124" fmla="*/ 0 w 2681"/>
                  <a:gd name="T125" fmla="*/ 136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874">
                    <a:moveTo>
                      <a:pt x="0" y="136"/>
                    </a:moveTo>
                    <a:lnTo>
                      <a:pt x="0" y="136"/>
                    </a:lnTo>
                    <a:lnTo>
                      <a:pt x="90" y="68"/>
                    </a:lnTo>
                    <a:lnTo>
                      <a:pt x="181" y="54"/>
                    </a:lnTo>
                    <a:lnTo>
                      <a:pt x="271" y="13"/>
                    </a:lnTo>
                    <a:lnTo>
                      <a:pt x="361" y="0"/>
                    </a:lnTo>
                    <a:lnTo>
                      <a:pt x="451" y="0"/>
                    </a:lnTo>
                    <a:lnTo>
                      <a:pt x="534" y="0"/>
                    </a:lnTo>
                    <a:lnTo>
                      <a:pt x="624" y="0"/>
                    </a:lnTo>
                    <a:lnTo>
                      <a:pt x="714" y="6"/>
                    </a:lnTo>
                    <a:lnTo>
                      <a:pt x="804" y="27"/>
                    </a:lnTo>
                    <a:lnTo>
                      <a:pt x="894" y="54"/>
                    </a:lnTo>
                    <a:lnTo>
                      <a:pt x="984" y="75"/>
                    </a:lnTo>
                    <a:lnTo>
                      <a:pt x="1074" y="109"/>
                    </a:lnTo>
                    <a:lnTo>
                      <a:pt x="1164" y="136"/>
                    </a:lnTo>
                    <a:lnTo>
                      <a:pt x="1254" y="170"/>
                    </a:lnTo>
                    <a:lnTo>
                      <a:pt x="1344" y="205"/>
                    </a:lnTo>
                    <a:lnTo>
                      <a:pt x="1427" y="246"/>
                    </a:lnTo>
                    <a:lnTo>
                      <a:pt x="1517" y="287"/>
                    </a:lnTo>
                    <a:lnTo>
                      <a:pt x="1607" y="328"/>
                    </a:lnTo>
                    <a:lnTo>
                      <a:pt x="1698" y="368"/>
                    </a:lnTo>
                    <a:lnTo>
                      <a:pt x="1788" y="416"/>
                    </a:lnTo>
                    <a:lnTo>
                      <a:pt x="1878" y="464"/>
                    </a:lnTo>
                    <a:lnTo>
                      <a:pt x="1968" y="505"/>
                    </a:lnTo>
                    <a:lnTo>
                      <a:pt x="2058" y="553"/>
                    </a:lnTo>
                    <a:lnTo>
                      <a:pt x="2148" y="594"/>
                    </a:lnTo>
                    <a:lnTo>
                      <a:pt x="2238" y="635"/>
                    </a:lnTo>
                    <a:lnTo>
                      <a:pt x="2321" y="669"/>
                    </a:lnTo>
                    <a:lnTo>
                      <a:pt x="2411" y="703"/>
                    </a:lnTo>
                    <a:lnTo>
                      <a:pt x="2501" y="737"/>
                    </a:lnTo>
                    <a:lnTo>
                      <a:pt x="2591" y="765"/>
                    </a:lnTo>
                    <a:lnTo>
                      <a:pt x="2681" y="792"/>
                    </a:lnTo>
                    <a:lnTo>
                      <a:pt x="2681" y="874"/>
                    </a:lnTo>
                    <a:lnTo>
                      <a:pt x="2591" y="840"/>
                    </a:lnTo>
                    <a:lnTo>
                      <a:pt x="2501" y="806"/>
                    </a:lnTo>
                    <a:lnTo>
                      <a:pt x="2411" y="778"/>
                    </a:lnTo>
                    <a:lnTo>
                      <a:pt x="2321" y="737"/>
                    </a:lnTo>
                    <a:lnTo>
                      <a:pt x="2238" y="703"/>
                    </a:lnTo>
                    <a:lnTo>
                      <a:pt x="2148" y="655"/>
                    </a:lnTo>
                    <a:lnTo>
                      <a:pt x="2058" y="614"/>
                    </a:lnTo>
                    <a:lnTo>
                      <a:pt x="1968" y="567"/>
                    </a:lnTo>
                    <a:lnTo>
                      <a:pt x="1878" y="519"/>
                    </a:lnTo>
                    <a:lnTo>
                      <a:pt x="1788" y="464"/>
                    </a:lnTo>
                    <a:lnTo>
                      <a:pt x="1698" y="416"/>
                    </a:lnTo>
                    <a:lnTo>
                      <a:pt x="1607" y="368"/>
                    </a:lnTo>
                    <a:lnTo>
                      <a:pt x="1517" y="321"/>
                    </a:lnTo>
                    <a:lnTo>
                      <a:pt x="1427" y="273"/>
                    </a:lnTo>
                    <a:lnTo>
                      <a:pt x="1344" y="232"/>
                    </a:lnTo>
                    <a:lnTo>
                      <a:pt x="1254" y="191"/>
                    </a:lnTo>
                    <a:lnTo>
                      <a:pt x="1164" y="157"/>
                    </a:lnTo>
                    <a:lnTo>
                      <a:pt x="1074" y="123"/>
                    </a:lnTo>
                    <a:lnTo>
                      <a:pt x="984" y="88"/>
                    </a:lnTo>
                    <a:lnTo>
                      <a:pt x="894" y="61"/>
                    </a:lnTo>
                    <a:lnTo>
                      <a:pt x="804" y="27"/>
                    </a:lnTo>
                    <a:lnTo>
                      <a:pt x="714" y="6"/>
                    </a:lnTo>
                    <a:lnTo>
                      <a:pt x="624" y="0"/>
                    </a:lnTo>
                    <a:lnTo>
                      <a:pt x="534" y="0"/>
                    </a:lnTo>
                    <a:lnTo>
                      <a:pt x="451" y="0"/>
                    </a:lnTo>
                    <a:lnTo>
                      <a:pt x="361" y="0"/>
                    </a:lnTo>
                    <a:lnTo>
                      <a:pt x="271" y="13"/>
                    </a:lnTo>
                    <a:lnTo>
                      <a:pt x="181" y="54"/>
                    </a:lnTo>
                    <a:lnTo>
                      <a:pt x="90" y="68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390"/>
              <p:cNvSpPr>
                <a:spLocks/>
              </p:cNvSpPr>
              <p:nvPr/>
            </p:nvSpPr>
            <p:spPr bwMode="auto">
              <a:xfrm>
                <a:off x="2000250" y="1831975"/>
                <a:ext cx="4256087" cy="1257300"/>
              </a:xfrm>
              <a:custGeom>
                <a:avLst/>
                <a:gdLst>
                  <a:gd name="T0" fmla="*/ 0 w 2681"/>
                  <a:gd name="T1" fmla="*/ 136 h 792"/>
                  <a:gd name="T2" fmla="*/ 0 w 2681"/>
                  <a:gd name="T3" fmla="*/ 136 h 792"/>
                  <a:gd name="T4" fmla="*/ 90 w 2681"/>
                  <a:gd name="T5" fmla="*/ 68 h 792"/>
                  <a:gd name="T6" fmla="*/ 181 w 2681"/>
                  <a:gd name="T7" fmla="*/ 54 h 792"/>
                  <a:gd name="T8" fmla="*/ 271 w 2681"/>
                  <a:gd name="T9" fmla="*/ 13 h 792"/>
                  <a:gd name="T10" fmla="*/ 361 w 2681"/>
                  <a:gd name="T11" fmla="*/ 0 h 792"/>
                  <a:gd name="T12" fmla="*/ 451 w 2681"/>
                  <a:gd name="T13" fmla="*/ 0 h 792"/>
                  <a:gd name="T14" fmla="*/ 534 w 2681"/>
                  <a:gd name="T15" fmla="*/ 0 h 792"/>
                  <a:gd name="T16" fmla="*/ 624 w 2681"/>
                  <a:gd name="T17" fmla="*/ 0 h 792"/>
                  <a:gd name="T18" fmla="*/ 714 w 2681"/>
                  <a:gd name="T19" fmla="*/ 6 h 792"/>
                  <a:gd name="T20" fmla="*/ 804 w 2681"/>
                  <a:gd name="T21" fmla="*/ 27 h 792"/>
                  <a:gd name="T22" fmla="*/ 894 w 2681"/>
                  <a:gd name="T23" fmla="*/ 54 h 792"/>
                  <a:gd name="T24" fmla="*/ 984 w 2681"/>
                  <a:gd name="T25" fmla="*/ 82 h 792"/>
                  <a:gd name="T26" fmla="*/ 1074 w 2681"/>
                  <a:gd name="T27" fmla="*/ 109 h 792"/>
                  <a:gd name="T28" fmla="*/ 1164 w 2681"/>
                  <a:gd name="T29" fmla="*/ 143 h 792"/>
                  <a:gd name="T30" fmla="*/ 1254 w 2681"/>
                  <a:gd name="T31" fmla="*/ 177 h 792"/>
                  <a:gd name="T32" fmla="*/ 1344 w 2681"/>
                  <a:gd name="T33" fmla="*/ 205 h 792"/>
                  <a:gd name="T34" fmla="*/ 1427 w 2681"/>
                  <a:gd name="T35" fmla="*/ 246 h 792"/>
                  <a:gd name="T36" fmla="*/ 1517 w 2681"/>
                  <a:gd name="T37" fmla="*/ 287 h 792"/>
                  <a:gd name="T38" fmla="*/ 1607 w 2681"/>
                  <a:gd name="T39" fmla="*/ 328 h 792"/>
                  <a:gd name="T40" fmla="*/ 1698 w 2681"/>
                  <a:gd name="T41" fmla="*/ 362 h 792"/>
                  <a:gd name="T42" fmla="*/ 1788 w 2681"/>
                  <a:gd name="T43" fmla="*/ 409 h 792"/>
                  <a:gd name="T44" fmla="*/ 1878 w 2681"/>
                  <a:gd name="T45" fmla="*/ 450 h 792"/>
                  <a:gd name="T46" fmla="*/ 1968 w 2681"/>
                  <a:gd name="T47" fmla="*/ 491 h 792"/>
                  <a:gd name="T48" fmla="*/ 2058 w 2681"/>
                  <a:gd name="T49" fmla="*/ 532 h 792"/>
                  <a:gd name="T50" fmla="*/ 2148 w 2681"/>
                  <a:gd name="T51" fmla="*/ 567 h 792"/>
                  <a:gd name="T52" fmla="*/ 2238 w 2681"/>
                  <a:gd name="T53" fmla="*/ 601 h 792"/>
                  <a:gd name="T54" fmla="*/ 2321 w 2681"/>
                  <a:gd name="T55" fmla="*/ 635 h 792"/>
                  <a:gd name="T56" fmla="*/ 2411 w 2681"/>
                  <a:gd name="T57" fmla="*/ 669 h 792"/>
                  <a:gd name="T58" fmla="*/ 2501 w 2681"/>
                  <a:gd name="T59" fmla="*/ 696 h 792"/>
                  <a:gd name="T60" fmla="*/ 2591 w 2681"/>
                  <a:gd name="T61" fmla="*/ 724 h 792"/>
                  <a:gd name="T62" fmla="*/ 2681 w 2681"/>
                  <a:gd name="T63" fmla="*/ 744 h 792"/>
                  <a:gd name="T64" fmla="*/ 2681 w 2681"/>
                  <a:gd name="T65" fmla="*/ 792 h 792"/>
                  <a:gd name="T66" fmla="*/ 2591 w 2681"/>
                  <a:gd name="T67" fmla="*/ 765 h 792"/>
                  <a:gd name="T68" fmla="*/ 2501 w 2681"/>
                  <a:gd name="T69" fmla="*/ 737 h 792"/>
                  <a:gd name="T70" fmla="*/ 2411 w 2681"/>
                  <a:gd name="T71" fmla="*/ 703 h 792"/>
                  <a:gd name="T72" fmla="*/ 2321 w 2681"/>
                  <a:gd name="T73" fmla="*/ 669 h 792"/>
                  <a:gd name="T74" fmla="*/ 2238 w 2681"/>
                  <a:gd name="T75" fmla="*/ 635 h 792"/>
                  <a:gd name="T76" fmla="*/ 2148 w 2681"/>
                  <a:gd name="T77" fmla="*/ 594 h 792"/>
                  <a:gd name="T78" fmla="*/ 2058 w 2681"/>
                  <a:gd name="T79" fmla="*/ 553 h 792"/>
                  <a:gd name="T80" fmla="*/ 1968 w 2681"/>
                  <a:gd name="T81" fmla="*/ 505 h 792"/>
                  <a:gd name="T82" fmla="*/ 1878 w 2681"/>
                  <a:gd name="T83" fmla="*/ 464 h 792"/>
                  <a:gd name="T84" fmla="*/ 1788 w 2681"/>
                  <a:gd name="T85" fmla="*/ 416 h 792"/>
                  <a:gd name="T86" fmla="*/ 1698 w 2681"/>
                  <a:gd name="T87" fmla="*/ 368 h 792"/>
                  <a:gd name="T88" fmla="*/ 1607 w 2681"/>
                  <a:gd name="T89" fmla="*/ 328 h 792"/>
                  <a:gd name="T90" fmla="*/ 1517 w 2681"/>
                  <a:gd name="T91" fmla="*/ 287 h 792"/>
                  <a:gd name="T92" fmla="*/ 1427 w 2681"/>
                  <a:gd name="T93" fmla="*/ 246 h 792"/>
                  <a:gd name="T94" fmla="*/ 1344 w 2681"/>
                  <a:gd name="T95" fmla="*/ 205 h 792"/>
                  <a:gd name="T96" fmla="*/ 1254 w 2681"/>
                  <a:gd name="T97" fmla="*/ 170 h 792"/>
                  <a:gd name="T98" fmla="*/ 1164 w 2681"/>
                  <a:gd name="T99" fmla="*/ 136 h 792"/>
                  <a:gd name="T100" fmla="*/ 1074 w 2681"/>
                  <a:gd name="T101" fmla="*/ 109 h 792"/>
                  <a:gd name="T102" fmla="*/ 984 w 2681"/>
                  <a:gd name="T103" fmla="*/ 75 h 792"/>
                  <a:gd name="T104" fmla="*/ 894 w 2681"/>
                  <a:gd name="T105" fmla="*/ 54 h 792"/>
                  <a:gd name="T106" fmla="*/ 804 w 2681"/>
                  <a:gd name="T107" fmla="*/ 27 h 792"/>
                  <a:gd name="T108" fmla="*/ 714 w 2681"/>
                  <a:gd name="T109" fmla="*/ 6 h 792"/>
                  <a:gd name="T110" fmla="*/ 624 w 2681"/>
                  <a:gd name="T111" fmla="*/ 0 h 792"/>
                  <a:gd name="T112" fmla="*/ 534 w 2681"/>
                  <a:gd name="T113" fmla="*/ 0 h 792"/>
                  <a:gd name="T114" fmla="*/ 451 w 2681"/>
                  <a:gd name="T115" fmla="*/ 0 h 792"/>
                  <a:gd name="T116" fmla="*/ 361 w 2681"/>
                  <a:gd name="T117" fmla="*/ 0 h 792"/>
                  <a:gd name="T118" fmla="*/ 271 w 2681"/>
                  <a:gd name="T119" fmla="*/ 13 h 792"/>
                  <a:gd name="T120" fmla="*/ 181 w 2681"/>
                  <a:gd name="T121" fmla="*/ 54 h 792"/>
                  <a:gd name="T122" fmla="*/ 90 w 2681"/>
                  <a:gd name="T123" fmla="*/ 68 h 792"/>
                  <a:gd name="T124" fmla="*/ 0 w 2681"/>
                  <a:gd name="T125" fmla="*/ 136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792">
                    <a:moveTo>
                      <a:pt x="0" y="136"/>
                    </a:moveTo>
                    <a:lnTo>
                      <a:pt x="0" y="136"/>
                    </a:lnTo>
                    <a:lnTo>
                      <a:pt x="90" y="68"/>
                    </a:lnTo>
                    <a:lnTo>
                      <a:pt x="181" y="54"/>
                    </a:lnTo>
                    <a:lnTo>
                      <a:pt x="271" y="13"/>
                    </a:lnTo>
                    <a:lnTo>
                      <a:pt x="361" y="0"/>
                    </a:lnTo>
                    <a:lnTo>
                      <a:pt x="451" y="0"/>
                    </a:lnTo>
                    <a:lnTo>
                      <a:pt x="534" y="0"/>
                    </a:lnTo>
                    <a:lnTo>
                      <a:pt x="624" y="0"/>
                    </a:lnTo>
                    <a:lnTo>
                      <a:pt x="714" y="6"/>
                    </a:lnTo>
                    <a:lnTo>
                      <a:pt x="804" y="27"/>
                    </a:lnTo>
                    <a:lnTo>
                      <a:pt x="894" y="54"/>
                    </a:lnTo>
                    <a:lnTo>
                      <a:pt x="984" y="82"/>
                    </a:lnTo>
                    <a:lnTo>
                      <a:pt x="1074" y="109"/>
                    </a:lnTo>
                    <a:lnTo>
                      <a:pt x="1164" y="143"/>
                    </a:lnTo>
                    <a:lnTo>
                      <a:pt x="1254" y="177"/>
                    </a:lnTo>
                    <a:lnTo>
                      <a:pt x="1344" y="205"/>
                    </a:lnTo>
                    <a:lnTo>
                      <a:pt x="1427" y="246"/>
                    </a:lnTo>
                    <a:lnTo>
                      <a:pt x="1517" y="287"/>
                    </a:lnTo>
                    <a:lnTo>
                      <a:pt x="1607" y="328"/>
                    </a:lnTo>
                    <a:lnTo>
                      <a:pt x="1698" y="362"/>
                    </a:lnTo>
                    <a:lnTo>
                      <a:pt x="1788" y="409"/>
                    </a:lnTo>
                    <a:lnTo>
                      <a:pt x="1878" y="450"/>
                    </a:lnTo>
                    <a:lnTo>
                      <a:pt x="1968" y="491"/>
                    </a:lnTo>
                    <a:lnTo>
                      <a:pt x="2058" y="532"/>
                    </a:lnTo>
                    <a:lnTo>
                      <a:pt x="2148" y="567"/>
                    </a:lnTo>
                    <a:lnTo>
                      <a:pt x="2238" y="601"/>
                    </a:lnTo>
                    <a:lnTo>
                      <a:pt x="2321" y="635"/>
                    </a:lnTo>
                    <a:lnTo>
                      <a:pt x="2411" y="669"/>
                    </a:lnTo>
                    <a:lnTo>
                      <a:pt x="2501" y="696"/>
                    </a:lnTo>
                    <a:lnTo>
                      <a:pt x="2591" y="724"/>
                    </a:lnTo>
                    <a:lnTo>
                      <a:pt x="2681" y="744"/>
                    </a:lnTo>
                    <a:lnTo>
                      <a:pt x="2681" y="792"/>
                    </a:lnTo>
                    <a:lnTo>
                      <a:pt x="2591" y="765"/>
                    </a:lnTo>
                    <a:lnTo>
                      <a:pt x="2501" y="737"/>
                    </a:lnTo>
                    <a:lnTo>
                      <a:pt x="2411" y="703"/>
                    </a:lnTo>
                    <a:lnTo>
                      <a:pt x="2321" y="669"/>
                    </a:lnTo>
                    <a:lnTo>
                      <a:pt x="2238" y="635"/>
                    </a:lnTo>
                    <a:lnTo>
                      <a:pt x="2148" y="594"/>
                    </a:lnTo>
                    <a:lnTo>
                      <a:pt x="2058" y="553"/>
                    </a:lnTo>
                    <a:lnTo>
                      <a:pt x="1968" y="505"/>
                    </a:lnTo>
                    <a:lnTo>
                      <a:pt x="1878" y="464"/>
                    </a:lnTo>
                    <a:lnTo>
                      <a:pt x="1788" y="416"/>
                    </a:lnTo>
                    <a:lnTo>
                      <a:pt x="1698" y="368"/>
                    </a:lnTo>
                    <a:lnTo>
                      <a:pt x="1607" y="328"/>
                    </a:lnTo>
                    <a:lnTo>
                      <a:pt x="1517" y="287"/>
                    </a:lnTo>
                    <a:lnTo>
                      <a:pt x="1427" y="246"/>
                    </a:lnTo>
                    <a:lnTo>
                      <a:pt x="1344" y="205"/>
                    </a:lnTo>
                    <a:lnTo>
                      <a:pt x="1254" y="170"/>
                    </a:lnTo>
                    <a:lnTo>
                      <a:pt x="1164" y="136"/>
                    </a:lnTo>
                    <a:lnTo>
                      <a:pt x="1074" y="109"/>
                    </a:lnTo>
                    <a:lnTo>
                      <a:pt x="984" y="75"/>
                    </a:lnTo>
                    <a:lnTo>
                      <a:pt x="894" y="54"/>
                    </a:lnTo>
                    <a:lnTo>
                      <a:pt x="804" y="27"/>
                    </a:lnTo>
                    <a:lnTo>
                      <a:pt x="714" y="6"/>
                    </a:lnTo>
                    <a:lnTo>
                      <a:pt x="624" y="0"/>
                    </a:lnTo>
                    <a:lnTo>
                      <a:pt x="534" y="0"/>
                    </a:lnTo>
                    <a:lnTo>
                      <a:pt x="451" y="0"/>
                    </a:lnTo>
                    <a:lnTo>
                      <a:pt x="361" y="0"/>
                    </a:lnTo>
                    <a:lnTo>
                      <a:pt x="271" y="13"/>
                    </a:lnTo>
                    <a:lnTo>
                      <a:pt x="181" y="54"/>
                    </a:lnTo>
                    <a:lnTo>
                      <a:pt x="90" y="68"/>
                    </a:lnTo>
                    <a:lnTo>
                      <a:pt x="0" y="136"/>
                    </a:lnTo>
                  </a:path>
                </a:pathLst>
              </a:custGeom>
              <a:noFill/>
              <a:ln w="0">
                <a:solidFill>
                  <a:srgbClr val="CC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391"/>
              <p:cNvSpPr>
                <a:spLocks/>
              </p:cNvSpPr>
              <p:nvPr/>
            </p:nvSpPr>
            <p:spPr bwMode="auto">
              <a:xfrm>
                <a:off x="2000250" y="1820863"/>
                <a:ext cx="4256087" cy="1192213"/>
              </a:xfrm>
              <a:custGeom>
                <a:avLst/>
                <a:gdLst>
                  <a:gd name="T0" fmla="*/ 0 w 2681"/>
                  <a:gd name="T1" fmla="*/ 143 h 751"/>
                  <a:gd name="T2" fmla="*/ 0 w 2681"/>
                  <a:gd name="T3" fmla="*/ 143 h 751"/>
                  <a:gd name="T4" fmla="*/ 90 w 2681"/>
                  <a:gd name="T5" fmla="*/ 75 h 751"/>
                  <a:gd name="T6" fmla="*/ 181 w 2681"/>
                  <a:gd name="T7" fmla="*/ 61 h 751"/>
                  <a:gd name="T8" fmla="*/ 271 w 2681"/>
                  <a:gd name="T9" fmla="*/ 20 h 751"/>
                  <a:gd name="T10" fmla="*/ 361 w 2681"/>
                  <a:gd name="T11" fmla="*/ 7 h 751"/>
                  <a:gd name="T12" fmla="*/ 451 w 2681"/>
                  <a:gd name="T13" fmla="*/ 7 h 751"/>
                  <a:gd name="T14" fmla="*/ 534 w 2681"/>
                  <a:gd name="T15" fmla="*/ 7 h 751"/>
                  <a:gd name="T16" fmla="*/ 624 w 2681"/>
                  <a:gd name="T17" fmla="*/ 0 h 751"/>
                  <a:gd name="T18" fmla="*/ 714 w 2681"/>
                  <a:gd name="T19" fmla="*/ 0 h 751"/>
                  <a:gd name="T20" fmla="*/ 804 w 2681"/>
                  <a:gd name="T21" fmla="*/ 7 h 751"/>
                  <a:gd name="T22" fmla="*/ 894 w 2681"/>
                  <a:gd name="T23" fmla="*/ 34 h 751"/>
                  <a:gd name="T24" fmla="*/ 984 w 2681"/>
                  <a:gd name="T25" fmla="*/ 41 h 751"/>
                  <a:gd name="T26" fmla="*/ 1074 w 2681"/>
                  <a:gd name="T27" fmla="*/ 54 h 751"/>
                  <a:gd name="T28" fmla="*/ 1164 w 2681"/>
                  <a:gd name="T29" fmla="*/ 68 h 751"/>
                  <a:gd name="T30" fmla="*/ 1254 w 2681"/>
                  <a:gd name="T31" fmla="*/ 82 h 751"/>
                  <a:gd name="T32" fmla="*/ 1344 w 2681"/>
                  <a:gd name="T33" fmla="*/ 89 h 751"/>
                  <a:gd name="T34" fmla="*/ 1427 w 2681"/>
                  <a:gd name="T35" fmla="*/ 102 h 751"/>
                  <a:gd name="T36" fmla="*/ 1517 w 2681"/>
                  <a:gd name="T37" fmla="*/ 116 h 751"/>
                  <a:gd name="T38" fmla="*/ 1607 w 2681"/>
                  <a:gd name="T39" fmla="*/ 136 h 751"/>
                  <a:gd name="T40" fmla="*/ 1698 w 2681"/>
                  <a:gd name="T41" fmla="*/ 143 h 751"/>
                  <a:gd name="T42" fmla="*/ 1788 w 2681"/>
                  <a:gd name="T43" fmla="*/ 157 h 751"/>
                  <a:gd name="T44" fmla="*/ 1878 w 2681"/>
                  <a:gd name="T45" fmla="*/ 171 h 751"/>
                  <a:gd name="T46" fmla="*/ 1968 w 2681"/>
                  <a:gd name="T47" fmla="*/ 191 h 751"/>
                  <a:gd name="T48" fmla="*/ 2058 w 2681"/>
                  <a:gd name="T49" fmla="*/ 205 h 751"/>
                  <a:gd name="T50" fmla="*/ 2148 w 2681"/>
                  <a:gd name="T51" fmla="*/ 212 h 751"/>
                  <a:gd name="T52" fmla="*/ 2238 w 2681"/>
                  <a:gd name="T53" fmla="*/ 218 h 751"/>
                  <a:gd name="T54" fmla="*/ 2321 w 2681"/>
                  <a:gd name="T55" fmla="*/ 232 h 751"/>
                  <a:gd name="T56" fmla="*/ 2411 w 2681"/>
                  <a:gd name="T57" fmla="*/ 239 h 751"/>
                  <a:gd name="T58" fmla="*/ 2501 w 2681"/>
                  <a:gd name="T59" fmla="*/ 246 h 751"/>
                  <a:gd name="T60" fmla="*/ 2591 w 2681"/>
                  <a:gd name="T61" fmla="*/ 259 h 751"/>
                  <a:gd name="T62" fmla="*/ 2681 w 2681"/>
                  <a:gd name="T63" fmla="*/ 266 h 751"/>
                  <a:gd name="T64" fmla="*/ 2681 w 2681"/>
                  <a:gd name="T65" fmla="*/ 751 h 751"/>
                  <a:gd name="T66" fmla="*/ 2591 w 2681"/>
                  <a:gd name="T67" fmla="*/ 731 h 751"/>
                  <a:gd name="T68" fmla="*/ 2501 w 2681"/>
                  <a:gd name="T69" fmla="*/ 703 h 751"/>
                  <a:gd name="T70" fmla="*/ 2411 w 2681"/>
                  <a:gd name="T71" fmla="*/ 676 h 751"/>
                  <a:gd name="T72" fmla="*/ 2321 w 2681"/>
                  <a:gd name="T73" fmla="*/ 642 h 751"/>
                  <a:gd name="T74" fmla="*/ 2238 w 2681"/>
                  <a:gd name="T75" fmla="*/ 608 h 751"/>
                  <a:gd name="T76" fmla="*/ 2148 w 2681"/>
                  <a:gd name="T77" fmla="*/ 574 h 751"/>
                  <a:gd name="T78" fmla="*/ 2058 w 2681"/>
                  <a:gd name="T79" fmla="*/ 539 h 751"/>
                  <a:gd name="T80" fmla="*/ 1968 w 2681"/>
                  <a:gd name="T81" fmla="*/ 498 h 751"/>
                  <a:gd name="T82" fmla="*/ 1878 w 2681"/>
                  <a:gd name="T83" fmla="*/ 457 h 751"/>
                  <a:gd name="T84" fmla="*/ 1788 w 2681"/>
                  <a:gd name="T85" fmla="*/ 416 h 751"/>
                  <a:gd name="T86" fmla="*/ 1698 w 2681"/>
                  <a:gd name="T87" fmla="*/ 369 h 751"/>
                  <a:gd name="T88" fmla="*/ 1607 w 2681"/>
                  <a:gd name="T89" fmla="*/ 335 h 751"/>
                  <a:gd name="T90" fmla="*/ 1517 w 2681"/>
                  <a:gd name="T91" fmla="*/ 294 h 751"/>
                  <a:gd name="T92" fmla="*/ 1427 w 2681"/>
                  <a:gd name="T93" fmla="*/ 253 h 751"/>
                  <a:gd name="T94" fmla="*/ 1344 w 2681"/>
                  <a:gd name="T95" fmla="*/ 212 h 751"/>
                  <a:gd name="T96" fmla="*/ 1254 w 2681"/>
                  <a:gd name="T97" fmla="*/ 184 h 751"/>
                  <a:gd name="T98" fmla="*/ 1164 w 2681"/>
                  <a:gd name="T99" fmla="*/ 150 h 751"/>
                  <a:gd name="T100" fmla="*/ 1074 w 2681"/>
                  <a:gd name="T101" fmla="*/ 116 h 751"/>
                  <a:gd name="T102" fmla="*/ 984 w 2681"/>
                  <a:gd name="T103" fmla="*/ 89 h 751"/>
                  <a:gd name="T104" fmla="*/ 894 w 2681"/>
                  <a:gd name="T105" fmla="*/ 61 h 751"/>
                  <a:gd name="T106" fmla="*/ 804 w 2681"/>
                  <a:gd name="T107" fmla="*/ 34 h 751"/>
                  <a:gd name="T108" fmla="*/ 714 w 2681"/>
                  <a:gd name="T109" fmla="*/ 13 h 751"/>
                  <a:gd name="T110" fmla="*/ 624 w 2681"/>
                  <a:gd name="T111" fmla="*/ 7 h 751"/>
                  <a:gd name="T112" fmla="*/ 534 w 2681"/>
                  <a:gd name="T113" fmla="*/ 7 h 751"/>
                  <a:gd name="T114" fmla="*/ 451 w 2681"/>
                  <a:gd name="T115" fmla="*/ 7 h 751"/>
                  <a:gd name="T116" fmla="*/ 361 w 2681"/>
                  <a:gd name="T117" fmla="*/ 7 h 751"/>
                  <a:gd name="T118" fmla="*/ 271 w 2681"/>
                  <a:gd name="T119" fmla="*/ 20 h 751"/>
                  <a:gd name="T120" fmla="*/ 181 w 2681"/>
                  <a:gd name="T121" fmla="*/ 61 h 751"/>
                  <a:gd name="T122" fmla="*/ 90 w 2681"/>
                  <a:gd name="T123" fmla="*/ 75 h 751"/>
                  <a:gd name="T124" fmla="*/ 0 w 2681"/>
                  <a:gd name="T125" fmla="*/ 143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751">
                    <a:moveTo>
                      <a:pt x="0" y="143"/>
                    </a:moveTo>
                    <a:lnTo>
                      <a:pt x="0" y="143"/>
                    </a:lnTo>
                    <a:lnTo>
                      <a:pt x="90" y="75"/>
                    </a:lnTo>
                    <a:lnTo>
                      <a:pt x="181" y="61"/>
                    </a:lnTo>
                    <a:lnTo>
                      <a:pt x="271" y="20"/>
                    </a:lnTo>
                    <a:lnTo>
                      <a:pt x="361" y="7"/>
                    </a:lnTo>
                    <a:lnTo>
                      <a:pt x="451" y="7"/>
                    </a:lnTo>
                    <a:lnTo>
                      <a:pt x="534" y="7"/>
                    </a:lnTo>
                    <a:lnTo>
                      <a:pt x="624" y="0"/>
                    </a:lnTo>
                    <a:lnTo>
                      <a:pt x="714" y="0"/>
                    </a:lnTo>
                    <a:lnTo>
                      <a:pt x="804" y="7"/>
                    </a:lnTo>
                    <a:lnTo>
                      <a:pt x="894" y="34"/>
                    </a:lnTo>
                    <a:lnTo>
                      <a:pt x="984" y="41"/>
                    </a:lnTo>
                    <a:lnTo>
                      <a:pt x="1074" y="54"/>
                    </a:lnTo>
                    <a:lnTo>
                      <a:pt x="1164" y="68"/>
                    </a:lnTo>
                    <a:lnTo>
                      <a:pt x="1254" y="82"/>
                    </a:lnTo>
                    <a:lnTo>
                      <a:pt x="1344" y="89"/>
                    </a:lnTo>
                    <a:lnTo>
                      <a:pt x="1427" y="102"/>
                    </a:lnTo>
                    <a:lnTo>
                      <a:pt x="1517" y="116"/>
                    </a:lnTo>
                    <a:lnTo>
                      <a:pt x="1607" y="136"/>
                    </a:lnTo>
                    <a:lnTo>
                      <a:pt x="1698" y="143"/>
                    </a:lnTo>
                    <a:lnTo>
                      <a:pt x="1788" y="157"/>
                    </a:lnTo>
                    <a:lnTo>
                      <a:pt x="1878" y="171"/>
                    </a:lnTo>
                    <a:lnTo>
                      <a:pt x="1968" y="191"/>
                    </a:lnTo>
                    <a:lnTo>
                      <a:pt x="2058" y="205"/>
                    </a:lnTo>
                    <a:lnTo>
                      <a:pt x="2148" y="212"/>
                    </a:lnTo>
                    <a:lnTo>
                      <a:pt x="2238" y="218"/>
                    </a:lnTo>
                    <a:lnTo>
                      <a:pt x="2321" y="232"/>
                    </a:lnTo>
                    <a:lnTo>
                      <a:pt x="2411" y="239"/>
                    </a:lnTo>
                    <a:lnTo>
                      <a:pt x="2501" y="246"/>
                    </a:lnTo>
                    <a:lnTo>
                      <a:pt x="2591" y="259"/>
                    </a:lnTo>
                    <a:lnTo>
                      <a:pt x="2681" y="266"/>
                    </a:lnTo>
                    <a:lnTo>
                      <a:pt x="2681" y="751"/>
                    </a:lnTo>
                    <a:lnTo>
                      <a:pt x="2591" y="731"/>
                    </a:lnTo>
                    <a:lnTo>
                      <a:pt x="2501" y="703"/>
                    </a:lnTo>
                    <a:lnTo>
                      <a:pt x="2411" y="676"/>
                    </a:lnTo>
                    <a:lnTo>
                      <a:pt x="2321" y="642"/>
                    </a:lnTo>
                    <a:lnTo>
                      <a:pt x="2238" y="608"/>
                    </a:lnTo>
                    <a:lnTo>
                      <a:pt x="2148" y="574"/>
                    </a:lnTo>
                    <a:lnTo>
                      <a:pt x="2058" y="539"/>
                    </a:lnTo>
                    <a:lnTo>
                      <a:pt x="1968" y="498"/>
                    </a:lnTo>
                    <a:lnTo>
                      <a:pt x="1878" y="457"/>
                    </a:lnTo>
                    <a:lnTo>
                      <a:pt x="1788" y="416"/>
                    </a:lnTo>
                    <a:lnTo>
                      <a:pt x="1698" y="369"/>
                    </a:lnTo>
                    <a:lnTo>
                      <a:pt x="1607" y="335"/>
                    </a:lnTo>
                    <a:lnTo>
                      <a:pt x="1517" y="294"/>
                    </a:lnTo>
                    <a:lnTo>
                      <a:pt x="1427" y="253"/>
                    </a:lnTo>
                    <a:lnTo>
                      <a:pt x="1344" y="212"/>
                    </a:lnTo>
                    <a:lnTo>
                      <a:pt x="1254" y="184"/>
                    </a:lnTo>
                    <a:lnTo>
                      <a:pt x="1164" y="150"/>
                    </a:lnTo>
                    <a:lnTo>
                      <a:pt x="1074" y="116"/>
                    </a:lnTo>
                    <a:lnTo>
                      <a:pt x="984" y="89"/>
                    </a:lnTo>
                    <a:lnTo>
                      <a:pt x="894" y="61"/>
                    </a:lnTo>
                    <a:lnTo>
                      <a:pt x="804" y="34"/>
                    </a:lnTo>
                    <a:lnTo>
                      <a:pt x="714" y="13"/>
                    </a:lnTo>
                    <a:lnTo>
                      <a:pt x="624" y="7"/>
                    </a:lnTo>
                    <a:lnTo>
                      <a:pt x="534" y="7"/>
                    </a:lnTo>
                    <a:lnTo>
                      <a:pt x="451" y="7"/>
                    </a:lnTo>
                    <a:lnTo>
                      <a:pt x="361" y="7"/>
                    </a:lnTo>
                    <a:lnTo>
                      <a:pt x="271" y="20"/>
                    </a:lnTo>
                    <a:lnTo>
                      <a:pt x="181" y="61"/>
                    </a:lnTo>
                    <a:lnTo>
                      <a:pt x="90" y="75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394"/>
              <p:cNvSpPr>
                <a:spLocks/>
              </p:cNvSpPr>
              <p:nvPr/>
            </p:nvSpPr>
            <p:spPr bwMode="auto">
              <a:xfrm>
                <a:off x="2000250" y="1387475"/>
                <a:ext cx="4256087" cy="855663"/>
              </a:xfrm>
              <a:custGeom>
                <a:avLst/>
                <a:gdLst>
                  <a:gd name="T0" fmla="*/ 0 w 2681"/>
                  <a:gd name="T1" fmla="*/ 416 h 539"/>
                  <a:gd name="T2" fmla="*/ 0 w 2681"/>
                  <a:gd name="T3" fmla="*/ 416 h 539"/>
                  <a:gd name="T4" fmla="*/ 90 w 2681"/>
                  <a:gd name="T5" fmla="*/ 348 h 539"/>
                  <a:gd name="T6" fmla="*/ 181 w 2681"/>
                  <a:gd name="T7" fmla="*/ 334 h 539"/>
                  <a:gd name="T8" fmla="*/ 271 w 2681"/>
                  <a:gd name="T9" fmla="*/ 293 h 539"/>
                  <a:gd name="T10" fmla="*/ 361 w 2681"/>
                  <a:gd name="T11" fmla="*/ 280 h 539"/>
                  <a:gd name="T12" fmla="*/ 451 w 2681"/>
                  <a:gd name="T13" fmla="*/ 280 h 539"/>
                  <a:gd name="T14" fmla="*/ 534 w 2681"/>
                  <a:gd name="T15" fmla="*/ 280 h 539"/>
                  <a:gd name="T16" fmla="*/ 624 w 2681"/>
                  <a:gd name="T17" fmla="*/ 266 h 539"/>
                  <a:gd name="T18" fmla="*/ 714 w 2681"/>
                  <a:gd name="T19" fmla="*/ 252 h 539"/>
                  <a:gd name="T20" fmla="*/ 804 w 2681"/>
                  <a:gd name="T21" fmla="*/ 246 h 539"/>
                  <a:gd name="T22" fmla="*/ 894 w 2681"/>
                  <a:gd name="T23" fmla="*/ 246 h 539"/>
                  <a:gd name="T24" fmla="*/ 984 w 2681"/>
                  <a:gd name="T25" fmla="*/ 232 h 539"/>
                  <a:gd name="T26" fmla="*/ 1074 w 2681"/>
                  <a:gd name="T27" fmla="*/ 218 h 539"/>
                  <a:gd name="T28" fmla="*/ 1164 w 2681"/>
                  <a:gd name="T29" fmla="*/ 205 h 539"/>
                  <a:gd name="T30" fmla="*/ 1254 w 2681"/>
                  <a:gd name="T31" fmla="*/ 198 h 539"/>
                  <a:gd name="T32" fmla="*/ 1344 w 2681"/>
                  <a:gd name="T33" fmla="*/ 177 h 539"/>
                  <a:gd name="T34" fmla="*/ 1427 w 2681"/>
                  <a:gd name="T35" fmla="*/ 164 h 539"/>
                  <a:gd name="T36" fmla="*/ 1517 w 2681"/>
                  <a:gd name="T37" fmla="*/ 150 h 539"/>
                  <a:gd name="T38" fmla="*/ 1607 w 2681"/>
                  <a:gd name="T39" fmla="*/ 136 h 539"/>
                  <a:gd name="T40" fmla="*/ 1698 w 2681"/>
                  <a:gd name="T41" fmla="*/ 123 h 539"/>
                  <a:gd name="T42" fmla="*/ 1788 w 2681"/>
                  <a:gd name="T43" fmla="*/ 116 h 539"/>
                  <a:gd name="T44" fmla="*/ 1878 w 2681"/>
                  <a:gd name="T45" fmla="*/ 102 h 539"/>
                  <a:gd name="T46" fmla="*/ 1968 w 2681"/>
                  <a:gd name="T47" fmla="*/ 95 h 539"/>
                  <a:gd name="T48" fmla="*/ 2058 w 2681"/>
                  <a:gd name="T49" fmla="*/ 82 h 539"/>
                  <a:gd name="T50" fmla="*/ 2148 w 2681"/>
                  <a:gd name="T51" fmla="*/ 68 h 539"/>
                  <a:gd name="T52" fmla="*/ 2238 w 2681"/>
                  <a:gd name="T53" fmla="*/ 61 h 539"/>
                  <a:gd name="T54" fmla="*/ 2321 w 2681"/>
                  <a:gd name="T55" fmla="*/ 47 h 539"/>
                  <a:gd name="T56" fmla="*/ 2411 w 2681"/>
                  <a:gd name="T57" fmla="*/ 34 h 539"/>
                  <a:gd name="T58" fmla="*/ 2501 w 2681"/>
                  <a:gd name="T59" fmla="*/ 27 h 539"/>
                  <a:gd name="T60" fmla="*/ 2591 w 2681"/>
                  <a:gd name="T61" fmla="*/ 13 h 539"/>
                  <a:gd name="T62" fmla="*/ 2681 w 2681"/>
                  <a:gd name="T63" fmla="*/ 0 h 539"/>
                  <a:gd name="T64" fmla="*/ 2681 w 2681"/>
                  <a:gd name="T65" fmla="*/ 539 h 539"/>
                  <a:gd name="T66" fmla="*/ 2591 w 2681"/>
                  <a:gd name="T67" fmla="*/ 532 h 539"/>
                  <a:gd name="T68" fmla="*/ 2501 w 2681"/>
                  <a:gd name="T69" fmla="*/ 519 h 539"/>
                  <a:gd name="T70" fmla="*/ 2411 w 2681"/>
                  <a:gd name="T71" fmla="*/ 512 h 539"/>
                  <a:gd name="T72" fmla="*/ 2321 w 2681"/>
                  <a:gd name="T73" fmla="*/ 505 h 539"/>
                  <a:gd name="T74" fmla="*/ 2238 w 2681"/>
                  <a:gd name="T75" fmla="*/ 491 h 539"/>
                  <a:gd name="T76" fmla="*/ 2148 w 2681"/>
                  <a:gd name="T77" fmla="*/ 485 h 539"/>
                  <a:gd name="T78" fmla="*/ 2058 w 2681"/>
                  <a:gd name="T79" fmla="*/ 478 h 539"/>
                  <a:gd name="T80" fmla="*/ 1968 w 2681"/>
                  <a:gd name="T81" fmla="*/ 464 h 539"/>
                  <a:gd name="T82" fmla="*/ 1878 w 2681"/>
                  <a:gd name="T83" fmla="*/ 444 h 539"/>
                  <a:gd name="T84" fmla="*/ 1788 w 2681"/>
                  <a:gd name="T85" fmla="*/ 430 h 539"/>
                  <a:gd name="T86" fmla="*/ 1698 w 2681"/>
                  <a:gd name="T87" fmla="*/ 416 h 539"/>
                  <a:gd name="T88" fmla="*/ 1607 w 2681"/>
                  <a:gd name="T89" fmla="*/ 409 h 539"/>
                  <a:gd name="T90" fmla="*/ 1517 w 2681"/>
                  <a:gd name="T91" fmla="*/ 389 h 539"/>
                  <a:gd name="T92" fmla="*/ 1427 w 2681"/>
                  <a:gd name="T93" fmla="*/ 375 h 539"/>
                  <a:gd name="T94" fmla="*/ 1344 w 2681"/>
                  <a:gd name="T95" fmla="*/ 362 h 539"/>
                  <a:gd name="T96" fmla="*/ 1254 w 2681"/>
                  <a:gd name="T97" fmla="*/ 355 h 539"/>
                  <a:gd name="T98" fmla="*/ 1164 w 2681"/>
                  <a:gd name="T99" fmla="*/ 341 h 539"/>
                  <a:gd name="T100" fmla="*/ 1074 w 2681"/>
                  <a:gd name="T101" fmla="*/ 327 h 539"/>
                  <a:gd name="T102" fmla="*/ 984 w 2681"/>
                  <a:gd name="T103" fmla="*/ 314 h 539"/>
                  <a:gd name="T104" fmla="*/ 894 w 2681"/>
                  <a:gd name="T105" fmla="*/ 307 h 539"/>
                  <a:gd name="T106" fmla="*/ 804 w 2681"/>
                  <a:gd name="T107" fmla="*/ 280 h 539"/>
                  <a:gd name="T108" fmla="*/ 714 w 2681"/>
                  <a:gd name="T109" fmla="*/ 273 h 539"/>
                  <a:gd name="T110" fmla="*/ 624 w 2681"/>
                  <a:gd name="T111" fmla="*/ 273 h 539"/>
                  <a:gd name="T112" fmla="*/ 534 w 2681"/>
                  <a:gd name="T113" fmla="*/ 280 h 539"/>
                  <a:gd name="T114" fmla="*/ 451 w 2681"/>
                  <a:gd name="T115" fmla="*/ 280 h 539"/>
                  <a:gd name="T116" fmla="*/ 361 w 2681"/>
                  <a:gd name="T117" fmla="*/ 280 h 539"/>
                  <a:gd name="T118" fmla="*/ 271 w 2681"/>
                  <a:gd name="T119" fmla="*/ 293 h 539"/>
                  <a:gd name="T120" fmla="*/ 181 w 2681"/>
                  <a:gd name="T121" fmla="*/ 334 h 539"/>
                  <a:gd name="T122" fmla="*/ 90 w 2681"/>
                  <a:gd name="T123" fmla="*/ 348 h 539"/>
                  <a:gd name="T124" fmla="*/ 0 w 2681"/>
                  <a:gd name="T125" fmla="*/ 416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81" h="539">
                    <a:moveTo>
                      <a:pt x="0" y="416"/>
                    </a:moveTo>
                    <a:lnTo>
                      <a:pt x="0" y="416"/>
                    </a:lnTo>
                    <a:lnTo>
                      <a:pt x="90" y="348"/>
                    </a:lnTo>
                    <a:lnTo>
                      <a:pt x="181" y="334"/>
                    </a:lnTo>
                    <a:lnTo>
                      <a:pt x="271" y="293"/>
                    </a:lnTo>
                    <a:lnTo>
                      <a:pt x="361" y="280"/>
                    </a:lnTo>
                    <a:lnTo>
                      <a:pt x="451" y="280"/>
                    </a:lnTo>
                    <a:lnTo>
                      <a:pt x="534" y="280"/>
                    </a:lnTo>
                    <a:lnTo>
                      <a:pt x="624" y="266"/>
                    </a:lnTo>
                    <a:lnTo>
                      <a:pt x="714" y="252"/>
                    </a:lnTo>
                    <a:lnTo>
                      <a:pt x="804" y="246"/>
                    </a:lnTo>
                    <a:lnTo>
                      <a:pt x="894" y="246"/>
                    </a:lnTo>
                    <a:lnTo>
                      <a:pt x="984" y="232"/>
                    </a:lnTo>
                    <a:lnTo>
                      <a:pt x="1074" y="218"/>
                    </a:lnTo>
                    <a:lnTo>
                      <a:pt x="1164" y="205"/>
                    </a:lnTo>
                    <a:lnTo>
                      <a:pt x="1254" y="198"/>
                    </a:lnTo>
                    <a:lnTo>
                      <a:pt x="1344" y="177"/>
                    </a:lnTo>
                    <a:lnTo>
                      <a:pt x="1427" y="164"/>
                    </a:lnTo>
                    <a:lnTo>
                      <a:pt x="1517" y="150"/>
                    </a:lnTo>
                    <a:lnTo>
                      <a:pt x="1607" y="136"/>
                    </a:lnTo>
                    <a:lnTo>
                      <a:pt x="1698" y="123"/>
                    </a:lnTo>
                    <a:lnTo>
                      <a:pt x="1788" y="116"/>
                    </a:lnTo>
                    <a:lnTo>
                      <a:pt x="1878" y="102"/>
                    </a:lnTo>
                    <a:lnTo>
                      <a:pt x="1968" y="95"/>
                    </a:lnTo>
                    <a:lnTo>
                      <a:pt x="2058" y="82"/>
                    </a:lnTo>
                    <a:lnTo>
                      <a:pt x="2148" y="68"/>
                    </a:lnTo>
                    <a:lnTo>
                      <a:pt x="2238" y="61"/>
                    </a:lnTo>
                    <a:lnTo>
                      <a:pt x="2321" y="47"/>
                    </a:lnTo>
                    <a:lnTo>
                      <a:pt x="2411" y="34"/>
                    </a:lnTo>
                    <a:lnTo>
                      <a:pt x="2501" y="27"/>
                    </a:lnTo>
                    <a:lnTo>
                      <a:pt x="2591" y="13"/>
                    </a:lnTo>
                    <a:lnTo>
                      <a:pt x="2681" y="0"/>
                    </a:lnTo>
                    <a:lnTo>
                      <a:pt x="2681" y="539"/>
                    </a:lnTo>
                    <a:lnTo>
                      <a:pt x="2591" y="532"/>
                    </a:lnTo>
                    <a:lnTo>
                      <a:pt x="2501" y="519"/>
                    </a:lnTo>
                    <a:lnTo>
                      <a:pt x="2411" y="512"/>
                    </a:lnTo>
                    <a:lnTo>
                      <a:pt x="2321" y="505"/>
                    </a:lnTo>
                    <a:lnTo>
                      <a:pt x="2238" y="491"/>
                    </a:lnTo>
                    <a:lnTo>
                      <a:pt x="2148" y="485"/>
                    </a:lnTo>
                    <a:lnTo>
                      <a:pt x="2058" y="478"/>
                    </a:lnTo>
                    <a:lnTo>
                      <a:pt x="1968" y="464"/>
                    </a:lnTo>
                    <a:lnTo>
                      <a:pt x="1878" y="444"/>
                    </a:lnTo>
                    <a:lnTo>
                      <a:pt x="1788" y="430"/>
                    </a:lnTo>
                    <a:lnTo>
                      <a:pt x="1698" y="416"/>
                    </a:lnTo>
                    <a:lnTo>
                      <a:pt x="1607" y="409"/>
                    </a:lnTo>
                    <a:lnTo>
                      <a:pt x="1517" y="389"/>
                    </a:lnTo>
                    <a:lnTo>
                      <a:pt x="1427" y="375"/>
                    </a:lnTo>
                    <a:lnTo>
                      <a:pt x="1344" y="362"/>
                    </a:lnTo>
                    <a:lnTo>
                      <a:pt x="1254" y="355"/>
                    </a:lnTo>
                    <a:lnTo>
                      <a:pt x="1164" y="341"/>
                    </a:lnTo>
                    <a:lnTo>
                      <a:pt x="1074" y="327"/>
                    </a:lnTo>
                    <a:lnTo>
                      <a:pt x="984" y="314"/>
                    </a:lnTo>
                    <a:lnTo>
                      <a:pt x="894" y="307"/>
                    </a:lnTo>
                    <a:lnTo>
                      <a:pt x="804" y="280"/>
                    </a:lnTo>
                    <a:lnTo>
                      <a:pt x="714" y="273"/>
                    </a:lnTo>
                    <a:lnTo>
                      <a:pt x="624" y="273"/>
                    </a:lnTo>
                    <a:lnTo>
                      <a:pt x="534" y="280"/>
                    </a:lnTo>
                    <a:lnTo>
                      <a:pt x="451" y="280"/>
                    </a:lnTo>
                    <a:lnTo>
                      <a:pt x="361" y="280"/>
                    </a:lnTo>
                    <a:lnTo>
                      <a:pt x="271" y="293"/>
                    </a:lnTo>
                    <a:lnTo>
                      <a:pt x="181" y="334"/>
                    </a:lnTo>
                    <a:lnTo>
                      <a:pt x="90" y="348"/>
                    </a:ln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C6D9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3" name="Freeform 396"/>
            <p:cNvSpPr>
              <a:spLocks/>
            </p:cNvSpPr>
            <p:nvPr/>
          </p:nvSpPr>
          <p:spPr bwMode="auto">
            <a:xfrm>
              <a:off x="2000250" y="1387475"/>
              <a:ext cx="4256087" cy="855663"/>
            </a:xfrm>
            <a:custGeom>
              <a:avLst/>
              <a:gdLst>
                <a:gd name="T0" fmla="*/ 0 w 2681"/>
                <a:gd name="T1" fmla="*/ 416 h 539"/>
                <a:gd name="T2" fmla="*/ 0 w 2681"/>
                <a:gd name="T3" fmla="*/ 416 h 539"/>
                <a:gd name="T4" fmla="*/ 90 w 2681"/>
                <a:gd name="T5" fmla="*/ 348 h 539"/>
                <a:gd name="T6" fmla="*/ 181 w 2681"/>
                <a:gd name="T7" fmla="*/ 334 h 539"/>
                <a:gd name="T8" fmla="*/ 271 w 2681"/>
                <a:gd name="T9" fmla="*/ 293 h 539"/>
                <a:gd name="T10" fmla="*/ 361 w 2681"/>
                <a:gd name="T11" fmla="*/ 280 h 539"/>
                <a:gd name="T12" fmla="*/ 451 w 2681"/>
                <a:gd name="T13" fmla="*/ 280 h 539"/>
                <a:gd name="T14" fmla="*/ 534 w 2681"/>
                <a:gd name="T15" fmla="*/ 280 h 539"/>
                <a:gd name="T16" fmla="*/ 624 w 2681"/>
                <a:gd name="T17" fmla="*/ 266 h 539"/>
                <a:gd name="T18" fmla="*/ 714 w 2681"/>
                <a:gd name="T19" fmla="*/ 252 h 539"/>
                <a:gd name="T20" fmla="*/ 804 w 2681"/>
                <a:gd name="T21" fmla="*/ 246 h 539"/>
                <a:gd name="T22" fmla="*/ 894 w 2681"/>
                <a:gd name="T23" fmla="*/ 246 h 539"/>
                <a:gd name="T24" fmla="*/ 984 w 2681"/>
                <a:gd name="T25" fmla="*/ 232 h 539"/>
                <a:gd name="T26" fmla="*/ 1074 w 2681"/>
                <a:gd name="T27" fmla="*/ 218 h 539"/>
                <a:gd name="T28" fmla="*/ 1164 w 2681"/>
                <a:gd name="T29" fmla="*/ 205 h 539"/>
                <a:gd name="T30" fmla="*/ 1254 w 2681"/>
                <a:gd name="T31" fmla="*/ 198 h 539"/>
                <a:gd name="T32" fmla="*/ 1344 w 2681"/>
                <a:gd name="T33" fmla="*/ 177 h 539"/>
                <a:gd name="T34" fmla="*/ 1427 w 2681"/>
                <a:gd name="T35" fmla="*/ 164 h 539"/>
                <a:gd name="T36" fmla="*/ 1517 w 2681"/>
                <a:gd name="T37" fmla="*/ 150 h 539"/>
                <a:gd name="T38" fmla="*/ 1607 w 2681"/>
                <a:gd name="T39" fmla="*/ 136 h 539"/>
                <a:gd name="T40" fmla="*/ 1698 w 2681"/>
                <a:gd name="T41" fmla="*/ 123 h 539"/>
                <a:gd name="T42" fmla="*/ 1788 w 2681"/>
                <a:gd name="T43" fmla="*/ 116 h 539"/>
                <a:gd name="T44" fmla="*/ 1878 w 2681"/>
                <a:gd name="T45" fmla="*/ 102 h 539"/>
                <a:gd name="T46" fmla="*/ 1968 w 2681"/>
                <a:gd name="T47" fmla="*/ 95 h 539"/>
                <a:gd name="T48" fmla="*/ 2058 w 2681"/>
                <a:gd name="T49" fmla="*/ 82 h 539"/>
                <a:gd name="T50" fmla="*/ 2148 w 2681"/>
                <a:gd name="T51" fmla="*/ 68 h 539"/>
                <a:gd name="T52" fmla="*/ 2238 w 2681"/>
                <a:gd name="T53" fmla="*/ 61 h 539"/>
                <a:gd name="T54" fmla="*/ 2321 w 2681"/>
                <a:gd name="T55" fmla="*/ 47 h 539"/>
                <a:gd name="T56" fmla="*/ 2411 w 2681"/>
                <a:gd name="T57" fmla="*/ 34 h 539"/>
                <a:gd name="T58" fmla="*/ 2501 w 2681"/>
                <a:gd name="T59" fmla="*/ 27 h 539"/>
                <a:gd name="T60" fmla="*/ 2591 w 2681"/>
                <a:gd name="T61" fmla="*/ 13 h 539"/>
                <a:gd name="T62" fmla="*/ 2681 w 2681"/>
                <a:gd name="T63" fmla="*/ 0 h 539"/>
                <a:gd name="T64" fmla="*/ 2681 w 2681"/>
                <a:gd name="T65" fmla="*/ 539 h 539"/>
                <a:gd name="T66" fmla="*/ 2591 w 2681"/>
                <a:gd name="T67" fmla="*/ 532 h 539"/>
                <a:gd name="T68" fmla="*/ 2501 w 2681"/>
                <a:gd name="T69" fmla="*/ 519 h 539"/>
                <a:gd name="T70" fmla="*/ 2411 w 2681"/>
                <a:gd name="T71" fmla="*/ 512 h 539"/>
                <a:gd name="T72" fmla="*/ 2321 w 2681"/>
                <a:gd name="T73" fmla="*/ 505 h 539"/>
                <a:gd name="T74" fmla="*/ 2238 w 2681"/>
                <a:gd name="T75" fmla="*/ 491 h 539"/>
                <a:gd name="T76" fmla="*/ 2148 w 2681"/>
                <a:gd name="T77" fmla="*/ 485 h 539"/>
                <a:gd name="T78" fmla="*/ 2058 w 2681"/>
                <a:gd name="T79" fmla="*/ 478 h 539"/>
                <a:gd name="T80" fmla="*/ 1968 w 2681"/>
                <a:gd name="T81" fmla="*/ 464 h 539"/>
                <a:gd name="T82" fmla="*/ 1878 w 2681"/>
                <a:gd name="T83" fmla="*/ 444 h 539"/>
                <a:gd name="T84" fmla="*/ 1788 w 2681"/>
                <a:gd name="T85" fmla="*/ 430 h 539"/>
                <a:gd name="T86" fmla="*/ 1698 w 2681"/>
                <a:gd name="T87" fmla="*/ 416 h 539"/>
                <a:gd name="T88" fmla="*/ 1607 w 2681"/>
                <a:gd name="T89" fmla="*/ 409 h 539"/>
                <a:gd name="T90" fmla="*/ 1517 w 2681"/>
                <a:gd name="T91" fmla="*/ 389 h 539"/>
                <a:gd name="T92" fmla="*/ 1427 w 2681"/>
                <a:gd name="T93" fmla="*/ 375 h 539"/>
                <a:gd name="T94" fmla="*/ 1344 w 2681"/>
                <a:gd name="T95" fmla="*/ 362 h 539"/>
                <a:gd name="T96" fmla="*/ 1254 w 2681"/>
                <a:gd name="T97" fmla="*/ 355 h 539"/>
                <a:gd name="T98" fmla="*/ 1164 w 2681"/>
                <a:gd name="T99" fmla="*/ 341 h 539"/>
                <a:gd name="T100" fmla="*/ 1074 w 2681"/>
                <a:gd name="T101" fmla="*/ 327 h 539"/>
                <a:gd name="T102" fmla="*/ 984 w 2681"/>
                <a:gd name="T103" fmla="*/ 314 h 539"/>
                <a:gd name="T104" fmla="*/ 894 w 2681"/>
                <a:gd name="T105" fmla="*/ 307 h 539"/>
                <a:gd name="T106" fmla="*/ 804 w 2681"/>
                <a:gd name="T107" fmla="*/ 280 h 539"/>
                <a:gd name="T108" fmla="*/ 714 w 2681"/>
                <a:gd name="T109" fmla="*/ 273 h 539"/>
                <a:gd name="T110" fmla="*/ 624 w 2681"/>
                <a:gd name="T111" fmla="*/ 273 h 539"/>
                <a:gd name="T112" fmla="*/ 534 w 2681"/>
                <a:gd name="T113" fmla="*/ 280 h 539"/>
                <a:gd name="T114" fmla="*/ 451 w 2681"/>
                <a:gd name="T115" fmla="*/ 280 h 539"/>
                <a:gd name="T116" fmla="*/ 361 w 2681"/>
                <a:gd name="T117" fmla="*/ 280 h 539"/>
                <a:gd name="T118" fmla="*/ 271 w 2681"/>
                <a:gd name="T119" fmla="*/ 293 h 539"/>
                <a:gd name="T120" fmla="*/ 181 w 2681"/>
                <a:gd name="T121" fmla="*/ 334 h 539"/>
                <a:gd name="T122" fmla="*/ 90 w 2681"/>
                <a:gd name="T123" fmla="*/ 348 h 539"/>
                <a:gd name="T124" fmla="*/ 0 w 2681"/>
                <a:gd name="T125" fmla="*/ 41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81" h="539">
                  <a:moveTo>
                    <a:pt x="0" y="416"/>
                  </a:moveTo>
                  <a:lnTo>
                    <a:pt x="0" y="416"/>
                  </a:lnTo>
                  <a:lnTo>
                    <a:pt x="90" y="348"/>
                  </a:lnTo>
                  <a:lnTo>
                    <a:pt x="181" y="334"/>
                  </a:lnTo>
                  <a:lnTo>
                    <a:pt x="271" y="293"/>
                  </a:lnTo>
                  <a:lnTo>
                    <a:pt x="361" y="280"/>
                  </a:lnTo>
                  <a:lnTo>
                    <a:pt x="451" y="280"/>
                  </a:lnTo>
                  <a:lnTo>
                    <a:pt x="534" y="280"/>
                  </a:lnTo>
                  <a:lnTo>
                    <a:pt x="624" y="266"/>
                  </a:lnTo>
                  <a:lnTo>
                    <a:pt x="714" y="252"/>
                  </a:lnTo>
                  <a:lnTo>
                    <a:pt x="804" y="246"/>
                  </a:lnTo>
                  <a:lnTo>
                    <a:pt x="894" y="246"/>
                  </a:lnTo>
                  <a:lnTo>
                    <a:pt x="984" y="232"/>
                  </a:lnTo>
                  <a:lnTo>
                    <a:pt x="1074" y="218"/>
                  </a:lnTo>
                  <a:lnTo>
                    <a:pt x="1164" y="205"/>
                  </a:lnTo>
                  <a:lnTo>
                    <a:pt x="1254" y="198"/>
                  </a:lnTo>
                  <a:lnTo>
                    <a:pt x="1344" y="177"/>
                  </a:lnTo>
                  <a:lnTo>
                    <a:pt x="1427" y="164"/>
                  </a:lnTo>
                  <a:lnTo>
                    <a:pt x="1517" y="150"/>
                  </a:lnTo>
                  <a:lnTo>
                    <a:pt x="1607" y="136"/>
                  </a:lnTo>
                  <a:lnTo>
                    <a:pt x="1698" y="123"/>
                  </a:lnTo>
                  <a:lnTo>
                    <a:pt x="1788" y="116"/>
                  </a:lnTo>
                  <a:lnTo>
                    <a:pt x="1878" y="102"/>
                  </a:lnTo>
                  <a:lnTo>
                    <a:pt x="1968" y="95"/>
                  </a:lnTo>
                  <a:lnTo>
                    <a:pt x="2058" y="82"/>
                  </a:lnTo>
                  <a:lnTo>
                    <a:pt x="2148" y="68"/>
                  </a:lnTo>
                  <a:lnTo>
                    <a:pt x="2238" y="61"/>
                  </a:lnTo>
                  <a:lnTo>
                    <a:pt x="2321" y="47"/>
                  </a:lnTo>
                  <a:lnTo>
                    <a:pt x="2411" y="34"/>
                  </a:lnTo>
                  <a:lnTo>
                    <a:pt x="2501" y="27"/>
                  </a:lnTo>
                  <a:lnTo>
                    <a:pt x="2591" y="13"/>
                  </a:lnTo>
                  <a:lnTo>
                    <a:pt x="2681" y="0"/>
                  </a:lnTo>
                  <a:lnTo>
                    <a:pt x="2681" y="539"/>
                  </a:lnTo>
                  <a:lnTo>
                    <a:pt x="2591" y="532"/>
                  </a:lnTo>
                  <a:lnTo>
                    <a:pt x="2501" y="519"/>
                  </a:lnTo>
                  <a:lnTo>
                    <a:pt x="2411" y="512"/>
                  </a:lnTo>
                  <a:lnTo>
                    <a:pt x="2321" y="505"/>
                  </a:lnTo>
                  <a:lnTo>
                    <a:pt x="2238" y="491"/>
                  </a:lnTo>
                  <a:lnTo>
                    <a:pt x="2148" y="485"/>
                  </a:lnTo>
                  <a:lnTo>
                    <a:pt x="2058" y="478"/>
                  </a:lnTo>
                  <a:lnTo>
                    <a:pt x="1968" y="464"/>
                  </a:lnTo>
                  <a:lnTo>
                    <a:pt x="1878" y="444"/>
                  </a:lnTo>
                  <a:lnTo>
                    <a:pt x="1788" y="430"/>
                  </a:lnTo>
                  <a:lnTo>
                    <a:pt x="1698" y="416"/>
                  </a:lnTo>
                  <a:lnTo>
                    <a:pt x="1607" y="409"/>
                  </a:lnTo>
                  <a:lnTo>
                    <a:pt x="1517" y="389"/>
                  </a:lnTo>
                  <a:lnTo>
                    <a:pt x="1427" y="375"/>
                  </a:lnTo>
                  <a:lnTo>
                    <a:pt x="1344" y="362"/>
                  </a:lnTo>
                  <a:lnTo>
                    <a:pt x="1254" y="355"/>
                  </a:lnTo>
                  <a:lnTo>
                    <a:pt x="1164" y="341"/>
                  </a:lnTo>
                  <a:lnTo>
                    <a:pt x="1074" y="327"/>
                  </a:lnTo>
                  <a:lnTo>
                    <a:pt x="984" y="314"/>
                  </a:lnTo>
                  <a:lnTo>
                    <a:pt x="894" y="307"/>
                  </a:lnTo>
                  <a:lnTo>
                    <a:pt x="804" y="280"/>
                  </a:lnTo>
                  <a:lnTo>
                    <a:pt x="714" y="273"/>
                  </a:lnTo>
                  <a:lnTo>
                    <a:pt x="624" y="273"/>
                  </a:lnTo>
                  <a:lnTo>
                    <a:pt x="534" y="280"/>
                  </a:lnTo>
                  <a:lnTo>
                    <a:pt x="451" y="280"/>
                  </a:lnTo>
                  <a:lnTo>
                    <a:pt x="361" y="280"/>
                  </a:lnTo>
                  <a:lnTo>
                    <a:pt x="271" y="293"/>
                  </a:lnTo>
                  <a:lnTo>
                    <a:pt x="181" y="334"/>
                  </a:lnTo>
                  <a:lnTo>
                    <a:pt x="90" y="348"/>
                  </a:lnTo>
                  <a:lnTo>
                    <a:pt x="0" y="416"/>
                  </a:lnTo>
                </a:path>
              </a:pathLst>
            </a:custGeom>
            <a:noFill/>
            <a:ln w="0">
              <a:solidFill>
                <a:srgbClr val="CCC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" name="Line 397"/>
          <p:cNvSpPr>
            <a:spLocks noChangeShapeType="1"/>
          </p:cNvSpPr>
          <p:nvPr/>
        </p:nvSpPr>
        <p:spPr bwMode="auto">
          <a:xfrm>
            <a:off x="2047875" y="3697288"/>
            <a:ext cx="42560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398"/>
          <p:cNvSpPr>
            <a:spLocks noChangeShapeType="1"/>
          </p:cNvSpPr>
          <p:nvPr/>
        </p:nvSpPr>
        <p:spPr bwMode="auto">
          <a:xfrm flipV="1">
            <a:off x="2047875" y="3697288"/>
            <a:ext cx="0" cy="428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399"/>
          <p:cNvSpPr>
            <a:spLocks noChangeShapeType="1"/>
          </p:cNvSpPr>
          <p:nvPr/>
        </p:nvSpPr>
        <p:spPr bwMode="auto">
          <a:xfrm flipV="1">
            <a:off x="3467100" y="3697288"/>
            <a:ext cx="0" cy="428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400"/>
          <p:cNvSpPr>
            <a:spLocks noChangeShapeType="1"/>
          </p:cNvSpPr>
          <p:nvPr/>
        </p:nvSpPr>
        <p:spPr bwMode="auto">
          <a:xfrm flipV="1">
            <a:off x="4886325" y="3697288"/>
            <a:ext cx="0" cy="428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401"/>
          <p:cNvSpPr>
            <a:spLocks noChangeShapeType="1"/>
          </p:cNvSpPr>
          <p:nvPr/>
        </p:nvSpPr>
        <p:spPr bwMode="auto">
          <a:xfrm flipV="1">
            <a:off x="6303963" y="3697288"/>
            <a:ext cx="0" cy="428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404"/>
          <p:cNvSpPr>
            <a:spLocks noChangeArrowheads="1"/>
          </p:cNvSpPr>
          <p:nvPr/>
        </p:nvSpPr>
        <p:spPr bwMode="auto">
          <a:xfrm>
            <a:off x="1784350" y="3609975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6" name="Rectangle 405"/>
          <p:cNvSpPr>
            <a:spLocks noChangeArrowheads="1"/>
          </p:cNvSpPr>
          <p:nvPr/>
        </p:nvSpPr>
        <p:spPr bwMode="auto">
          <a:xfrm>
            <a:off x="1784350" y="3122613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7" name="Rectangle 406"/>
          <p:cNvSpPr>
            <a:spLocks noChangeArrowheads="1"/>
          </p:cNvSpPr>
          <p:nvPr/>
        </p:nvSpPr>
        <p:spPr bwMode="auto">
          <a:xfrm>
            <a:off x="1784350" y="2635250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8" name="Rectangle 407"/>
          <p:cNvSpPr>
            <a:spLocks noChangeArrowheads="1"/>
          </p:cNvSpPr>
          <p:nvPr/>
        </p:nvSpPr>
        <p:spPr bwMode="auto">
          <a:xfrm>
            <a:off x="1784350" y="2157413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9" name="Rectangle 408"/>
          <p:cNvSpPr>
            <a:spLocks noChangeArrowheads="1"/>
          </p:cNvSpPr>
          <p:nvPr/>
        </p:nvSpPr>
        <p:spPr bwMode="auto">
          <a:xfrm>
            <a:off x="1784350" y="1670050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32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0" name="Rectangle 409"/>
          <p:cNvSpPr>
            <a:spLocks noChangeArrowheads="1"/>
          </p:cNvSpPr>
          <p:nvPr/>
        </p:nvSpPr>
        <p:spPr bwMode="auto">
          <a:xfrm>
            <a:off x="1784350" y="1181100"/>
            <a:ext cx="1667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1" name="Rectangle 410"/>
          <p:cNvSpPr>
            <a:spLocks noChangeArrowheads="1"/>
          </p:cNvSpPr>
          <p:nvPr/>
        </p:nvSpPr>
        <p:spPr bwMode="auto">
          <a:xfrm>
            <a:off x="1893888" y="3795713"/>
            <a:ext cx="3334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2010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2" name="Rectangle 411"/>
          <p:cNvSpPr>
            <a:spLocks noChangeArrowheads="1"/>
          </p:cNvSpPr>
          <p:nvPr/>
        </p:nvSpPr>
        <p:spPr bwMode="auto">
          <a:xfrm>
            <a:off x="3313113" y="3795713"/>
            <a:ext cx="3334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3" name="Rectangle 412"/>
          <p:cNvSpPr>
            <a:spLocks noChangeArrowheads="1"/>
          </p:cNvSpPr>
          <p:nvPr/>
        </p:nvSpPr>
        <p:spPr bwMode="auto">
          <a:xfrm>
            <a:off x="4732338" y="3795713"/>
            <a:ext cx="3334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2030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4" name="Rectangle 413"/>
          <p:cNvSpPr>
            <a:spLocks noChangeArrowheads="1"/>
          </p:cNvSpPr>
          <p:nvPr/>
        </p:nvSpPr>
        <p:spPr bwMode="auto">
          <a:xfrm>
            <a:off x="6149975" y="3795713"/>
            <a:ext cx="3334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2040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047875" y="1301750"/>
            <a:ext cx="4256087" cy="660400"/>
            <a:chOff x="2000250" y="1387475"/>
            <a:chExt cx="4256087" cy="660400"/>
          </a:xfrm>
        </p:grpSpPr>
        <p:sp>
          <p:nvSpPr>
            <p:cNvPr id="127" name="Freeform 403"/>
            <p:cNvSpPr>
              <a:spLocks/>
            </p:cNvSpPr>
            <p:nvPr/>
          </p:nvSpPr>
          <p:spPr bwMode="auto">
            <a:xfrm>
              <a:off x="2000250" y="1387475"/>
              <a:ext cx="4256087" cy="660400"/>
            </a:xfrm>
            <a:custGeom>
              <a:avLst/>
              <a:gdLst>
                <a:gd name="T0" fmla="*/ 0 w 387"/>
                <a:gd name="T1" fmla="*/ 61 h 61"/>
                <a:gd name="T2" fmla="*/ 13 w 387"/>
                <a:gd name="T3" fmla="*/ 51 h 61"/>
                <a:gd name="T4" fmla="*/ 26 w 387"/>
                <a:gd name="T5" fmla="*/ 49 h 61"/>
                <a:gd name="T6" fmla="*/ 39 w 387"/>
                <a:gd name="T7" fmla="*/ 43 h 61"/>
                <a:gd name="T8" fmla="*/ 52 w 387"/>
                <a:gd name="T9" fmla="*/ 41 h 61"/>
                <a:gd name="T10" fmla="*/ 65 w 387"/>
                <a:gd name="T11" fmla="*/ 41 h 61"/>
                <a:gd name="T12" fmla="*/ 77 w 387"/>
                <a:gd name="T13" fmla="*/ 41 h 61"/>
                <a:gd name="T14" fmla="*/ 90 w 387"/>
                <a:gd name="T15" fmla="*/ 39 h 61"/>
                <a:gd name="T16" fmla="*/ 103 w 387"/>
                <a:gd name="T17" fmla="*/ 37 h 61"/>
                <a:gd name="T18" fmla="*/ 116 w 387"/>
                <a:gd name="T19" fmla="*/ 36 h 61"/>
                <a:gd name="T20" fmla="*/ 129 w 387"/>
                <a:gd name="T21" fmla="*/ 36 h 61"/>
                <a:gd name="T22" fmla="*/ 142 w 387"/>
                <a:gd name="T23" fmla="*/ 34 h 61"/>
                <a:gd name="T24" fmla="*/ 155 w 387"/>
                <a:gd name="T25" fmla="*/ 32 h 61"/>
                <a:gd name="T26" fmla="*/ 168 w 387"/>
                <a:gd name="T27" fmla="*/ 30 h 61"/>
                <a:gd name="T28" fmla="*/ 181 w 387"/>
                <a:gd name="T29" fmla="*/ 29 h 61"/>
                <a:gd name="T30" fmla="*/ 194 w 387"/>
                <a:gd name="T31" fmla="*/ 26 h 61"/>
                <a:gd name="T32" fmla="*/ 206 w 387"/>
                <a:gd name="T33" fmla="*/ 24 h 61"/>
                <a:gd name="T34" fmla="*/ 219 w 387"/>
                <a:gd name="T35" fmla="*/ 22 h 61"/>
                <a:gd name="T36" fmla="*/ 232 w 387"/>
                <a:gd name="T37" fmla="*/ 20 h 61"/>
                <a:gd name="T38" fmla="*/ 245 w 387"/>
                <a:gd name="T39" fmla="*/ 18 h 61"/>
                <a:gd name="T40" fmla="*/ 258 w 387"/>
                <a:gd name="T41" fmla="*/ 17 h 61"/>
                <a:gd name="T42" fmla="*/ 271 w 387"/>
                <a:gd name="T43" fmla="*/ 15 h 61"/>
                <a:gd name="T44" fmla="*/ 284 w 387"/>
                <a:gd name="T45" fmla="*/ 14 h 61"/>
                <a:gd name="T46" fmla="*/ 297 w 387"/>
                <a:gd name="T47" fmla="*/ 12 h 61"/>
                <a:gd name="T48" fmla="*/ 310 w 387"/>
                <a:gd name="T49" fmla="*/ 10 h 61"/>
                <a:gd name="T50" fmla="*/ 323 w 387"/>
                <a:gd name="T51" fmla="*/ 9 h 61"/>
                <a:gd name="T52" fmla="*/ 335 w 387"/>
                <a:gd name="T53" fmla="*/ 7 h 61"/>
                <a:gd name="T54" fmla="*/ 348 w 387"/>
                <a:gd name="T55" fmla="*/ 5 h 61"/>
                <a:gd name="T56" fmla="*/ 361 w 387"/>
                <a:gd name="T57" fmla="*/ 4 h 61"/>
                <a:gd name="T58" fmla="*/ 374 w 387"/>
                <a:gd name="T59" fmla="*/ 2 h 61"/>
                <a:gd name="T60" fmla="*/ 387 w 387"/>
                <a:gd name="T6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7" h="61">
                  <a:moveTo>
                    <a:pt x="0" y="61"/>
                  </a:moveTo>
                  <a:lnTo>
                    <a:pt x="13" y="51"/>
                  </a:lnTo>
                  <a:lnTo>
                    <a:pt x="26" y="49"/>
                  </a:lnTo>
                  <a:lnTo>
                    <a:pt x="39" y="43"/>
                  </a:lnTo>
                  <a:lnTo>
                    <a:pt x="52" y="41"/>
                  </a:lnTo>
                  <a:lnTo>
                    <a:pt x="65" y="41"/>
                  </a:lnTo>
                  <a:lnTo>
                    <a:pt x="77" y="41"/>
                  </a:lnTo>
                  <a:lnTo>
                    <a:pt x="90" y="39"/>
                  </a:lnTo>
                  <a:lnTo>
                    <a:pt x="103" y="37"/>
                  </a:lnTo>
                  <a:lnTo>
                    <a:pt x="116" y="36"/>
                  </a:lnTo>
                  <a:lnTo>
                    <a:pt x="129" y="36"/>
                  </a:lnTo>
                  <a:lnTo>
                    <a:pt x="142" y="34"/>
                  </a:lnTo>
                  <a:lnTo>
                    <a:pt x="155" y="32"/>
                  </a:lnTo>
                  <a:lnTo>
                    <a:pt x="168" y="30"/>
                  </a:lnTo>
                  <a:lnTo>
                    <a:pt x="181" y="29"/>
                  </a:lnTo>
                  <a:lnTo>
                    <a:pt x="194" y="26"/>
                  </a:lnTo>
                  <a:lnTo>
                    <a:pt x="206" y="24"/>
                  </a:lnTo>
                  <a:lnTo>
                    <a:pt x="219" y="22"/>
                  </a:lnTo>
                  <a:lnTo>
                    <a:pt x="232" y="20"/>
                  </a:lnTo>
                  <a:lnTo>
                    <a:pt x="245" y="18"/>
                  </a:lnTo>
                  <a:lnTo>
                    <a:pt x="258" y="17"/>
                  </a:lnTo>
                  <a:lnTo>
                    <a:pt x="271" y="15"/>
                  </a:lnTo>
                  <a:lnTo>
                    <a:pt x="284" y="14"/>
                  </a:lnTo>
                  <a:lnTo>
                    <a:pt x="297" y="12"/>
                  </a:lnTo>
                  <a:lnTo>
                    <a:pt x="310" y="10"/>
                  </a:lnTo>
                  <a:lnTo>
                    <a:pt x="323" y="9"/>
                  </a:lnTo>
                  <a:lnTo>
                    <a:pt x="335" y="7"/>
                  </a:lnTo>
                  <a:lnTo>
                    <a:pt x="348" y="5"/>
                  </a:lnTo>
                  <a:lnTo>
                    <a:pt x="361" y="4"/>
                  </a:lnTo>
                  <a:lnTo>
                    <a:pt x="374" y="2"/>
                  </a:lnTo>
                  <a:lnTo>
                    <a:pt x="387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28" name="Rectangle 415"/>
            <p:cNvSpPr>
              <a:spLocks noChangeArrowheads="1"/>
            </p:cNvSpPr>
            <p:nvPr/>
          </p:nvSpPr>
          <p:spPr bwMode="auto">
            <a:xfrm>
              <a:off x="3128963" y="1412082"/>
              <a:ext cx="11803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+mn-lt"/>
                  <a:cs typeface="Arial" pitchFamily="34" charset="0"/>
                </a:rPr>
                <a:t>Central Scenario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047875" y="1746250"/>
            <a:ext cx="4256087" cy="1670050"/>
            <a:chOff x="2000250" y="1831975"/>
            <a:chExt cx="4256087" cy="1670050"/>
          </a:xfrm>
        </p:grpSpPr>
        <p:sp>
          <p:nvSpPr>
            <p:cNvPr id="130" name="Freeform 402"/>
            <p:cNvSpPr>
              <a:spLocks/>
            </p:cNvSpPr>
            <p:nvPr/>
          </p:nvSpPr>
          <p:spPr bwMode="auto">
            <a:xfrm>
              <a:off x="2000250" y="1831975"/>
              <a:ext cx="4256087" cy="1670050"/>
            </a:xfrm>
            <a:custGeom>
              <a:avLst/>
              <a:gdLst>
                <a:gd name="T0" fmla="*/ 0 w 387"/>
                <a:gd name="T1" fmla="*/ 20 h 154"/>
                <a:gd name="T2" fmla="*/ 13 w 387"/>
                <a:gd name="T3" fmla="*/ 10 h 154"/>
                <a:gd name="T4" fmla="*/ 26 w 387"/>
                <a:gd name="T5" fmla="*/ 8 h 154"/>
                <a:gd name="T6" fmla="*/ 39 w 387"/>
                <a:gd name="T7" fmla="*/ 2 h 154"/>
                <a:gd name="T8" fmla="*/ 52 w 387"/>
                <a:gd name="T9" fmla="*/ 0 h 154"/>
                <a:gd name="T10" fmla="*/ 65 w 387"/>
                <a:gd name="T11" fmla="*/ 0 h 154"/>
                <a:gd name="T12" fmla="*/ 77 w 387"/>
                <a:gd name="T13" fmla="*/ 0 h 154"/>
                <a:gd name="T14" fmla="*/ 90 w 387"/>
                <a:gd name="T15" fmla="*/ 0 h 154"/>
                <a:gd name="T16" fmla="*/ 103 w 387"/>
                <a:gd name="T17" fmla="*/ 2 h 154"/>
                <a:gd name="T18" fmla="*/ 116 w 387"/>
                <a:gd name="T19" fmla="*/ 4 h 154"/>
                <a:gd name="T20" fmla="*/ 129 w 387"/>
                <a:gd name="T21" fmla="*/ 9 h 154"/>
                <a:gd name="T22" fmla="*/ 142 w 387"/>
                <a:gd name="T23" fmla="*/ 13 h 154"/>
                <a:gd name="T24" fmla="*/ 155 w 387"/>
                <a:gd name="T25" fmla="*/ 19 h 154"/>
                <a:gd name="T26" fmla="*/ 168 w 387"/>
                <a:gd name="T27" fmla="*/ 24 h 154"/>
                <a:gd name="T28" fmla="*/ 181 w 387"/>
                <a:gd name="T29" fmla="*/ 30 h 154"/>
                <a:gd name="T30" fmla="*/ 194 w 387"/>
                <a:gd name="T31" fmla="*/ 37 h 154"/>
                <a:gd name="T32" fmla="*/ 206 w 387"/>
                <a:gd name="T33" fmla="*/ 44 h 154"/>
                <a:gd name="T34" fmla="*/ 219 w 387"/>
                <a:gd name="T35" fmla="*/ 52 h 154"/>
                <a:gd name="T36" fmla="*/ 232 w 387"/>
                <a:gd name="T37" fmla="*/ 60 h 154"/>
                <a:gd name="T38" fmla="*/ 245 w 387"/>
                <a:gd name="T39" fmla="*/ 68 h 154"/>
                <a:gd name="T40" fmla="*/ 258 w 387"/>
                <a:gd name="T41" fmla="*/ 78 h 154"/>
                <a:gd name="T42" fmla="*/ 271 w 387"/>
                <a:gd name="T43" fmla="*/ 87 h 154"/>
                <a:gd name="T44" fmla="*/ 284 w 387"/>
                <a:gd name="T45" fmla="*/ 96 h 154"/>
                <a:gd name="T46" fmla="*/ 297 w 387"/>
                <a:gd name="T47" fmla="*/ 106 h 154"/>
                <a:gd name="T48" fmla="*/ 310 w 387"/>
                <a:gd name="T49" fmla="*/ 114 h 154"/>
                <a:gd name="T50" fmla="*/ 323 w 387"/>
                <a:gd name="T51" fmla="*/ 122 h 154"/>
                <a:gd name="T52" fmla="*/ 335 w 387"/>
                <a:gd name="T53" fmla="*/ 129 h 154"/>
                <a:gd name="T54" fmla="*/ 348 w 387"/>
                <a:gd name="T55" fmla="*/ 136 h 154"/>
                <a:gd name="T56" fmla="*/ 361 w 387"/>
                <a:gd name="T57" fmla="*/ 143 h 154"/>
                <a:gd name="T58" fmla="*/ 374 w 387"/>
                <a:gd name="T59" fmla="*/ 149 h 154"/>
                <a:gd name="T60" fmla="*/ 387 w 387"/>
                <a:gd name="T61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7" h="154">
                  <a:moveTo>
                    <a:pt x="0" y="20"/>
                  </a:moveTo>
                  <a:lnTo>
                    <a:pt x="13" y="10"/>
                  </a:lnTo>
                  <a:lnTo>
                    <a:pt x="26" y="8"/>
                  </a:lnTo>
                  <a:lnTo>
                    <a:pt x="39" y="2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77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4"/>
                  </a:lnTo>
                  <a:lnTo>
                    <a:pt x="129" y="9"/>
                  </a:lnTo>
                  <a:lnTo>
                    <a:pt x="142" y="13"/>
                  </a:lnTo>
                  <a:lnTo>
                    <a:pt x="155" y="19"/>
                  </a:lnTo>
                  <a:lnTo>
                    <a:pt x="168" y="24"/>
                  </a:lnTo>
                  <a:lnTo>
                    <a:pt x="181" y="30"/>
                  </a:lnTo>
                  <a:lnTo>
                    <a:pt x="194" y="37"/>
                  </a:lnTo>
                  <a:lnTo>
                    <a:pt x="206" y="44"/>
                  </a:lnTo>
                  <a:lnTo>
                    <a:pt x="219" y="52"/>
                  </a:lnTo>
                  <a:lnTo>
                    <a:pt x="232" y="60"/>
                  </a:lnTo>
                  <a:lnTo>
                    <a:pt x="245" y="68"/>
                  </a:lnTo>
                  <a:lnTo>
                    <a:pt x="258" y="78"/>
                  </a:lnTo>
                  <a:lnTo>
                    <a:pt x="271" y="87"/>
                  </a:lnTo>
                  <a:lnTo>
                    <a:pt x="284" y="96"/>
                  </a:lnTo>
                  <a:lnTo>
                    <a:pt x="297" y="106"/>
                  </a:lnTo>
                  <a:lnTo>
                    <a:pt x="310" y="114"/>
                  </a:lnTo>
                  <a:lnTo>
                    <a:pt x="323" y="122"/>
                  </a:lnTo>
                  <a:lnTo>
                    <a:pt x="335" y="129"/>
                  </a:lnTo>
                  <a:lnTo>
                    <a:pt x="348" y="136"/>
                  </a:lnTo>
                  <a:lnTo>
                    <a:pt x="361" y="143"/>
                  </a:lnTo>
                  <a:lnTo>
                    <a:pt x="374" y="149"/>
                  </a:lnTo>
                  <a:lnTo>
                    <a:pt x="387" y="154"/>
                  </a:lnTo>
                </a:path>
              </a:pathLst>
            </a:custGeom>
            <a:noFill/>
            <a:ln w="1905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416"/>
            <p:cNvSpPr>
              <a:spLocks noChangeArrowheads="1"/>
            </p:cNvSpPr>
            <p:nvPr/>
          </p:nvSpPr>
          <p:spPr bwMode="auto">
            <a:xfrm>
              <a:off x="4097338" y="2871788"/>
              <a:ext cx="87363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n-lt"/>
                  <a:cs typeface="Arial" pitchFamily="34" charset="0"/>
                </a:rPr>
                <a:t>Sustainable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2" name="Rectangle 417"/>
            <p:cNvSpPr>
              <a:spLocks noChangeArrowheads="1"/>
            </p:cNvSpPr>
            <p:nvPr/>
          </p:nvSpPr>
          <p:spPr bwMode="auto">
            <a:xfrm>
              <a:off x="3732213" y="3078163"/>
              <a:ext cx="167584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n-lt"/>
                  <a:cs typeface="Arial" pitchFamily="34" charset="0"/>
                </a:rPr>
                <a:t>Development Scenario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480997" y="1550988"/>
            <a:ext cx="1489697" cy="2031077"/>
            <a:chOff x="6433372" y="1636713"/>
            <a:chExt cx="1489697" cy="2031077"/>
          </a:xfrm>
        </p:grpSpPr>
        <p:sp>
          <p:nvSpPr>
            <p:cNvPr id="134" name="Rectangle 420"/>
            <p:cNvSpPr>
              <a:spLocks noChangeArrowheads="1"/>
            </p:cNvSpPr>
            <p:nvPr/>
          </p:nvSpPr>
          <p:spPr bwMode="auto">
            <a:xfrm>
              <a:off x="6878200" y="1640959"/>
              <a:ext cx="694101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+mn-lt"/>
                  <a:cs typeface="Arial" pitchFamily="34" charset="0"/>
                </a:rPr>
                <a:t>Efficiency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5" name="Rectangle 421"/>
            <p:cNvSpPr>
              <a:spLocks noChangeArrowheads="1"/>
            </p:cNvSpPr>
            <p:nvPr/>
          </p:nvSpPr>
          <p:spPr bwMode="auto">
            <a:xfrm>
              <a:off x="6870473" y="2446094"/>
              <a:ext cx="8537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92D050"/>
                  </a:solidFill>
                  <a:effectLst/>
                  <a:latin typeface="+mn-lt"/>
                  <a:cs typeface="Arial" pitchFamily="34" charset="0"/>
                </a:rPr>
                <a:t>Renewables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6" name="Rectangle 422"/>
            <p:cNvSpPr>
              <a:spLocks noChangeArrowheads="1"/>
            </p:cNvSpPr>
            <p:nvPr/>
          </p:nvSpPr>
          <p:spPr bwMode="auto">
            <a:xfrm>
              <a:off x="6870473" y="2935169"/>
              <a:ext cx="105259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B3A2C7"/>
                  </a:solidFill>
                  <a:effectLst/>
                  <a:latin typeface="+mn-lt"/>
                  <a:cs typeface="Arial" pitchFamily="34" charset="0"/>
                </a:rPr>
                <a:t>Fuel-switching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B3A2C7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7" name="Rectangle 423"/>
            <p:cNvSpPr>
              <a:spLocks noChangeArrowheads="1"/>
            </p:cNvSpPr>
            <p:nvPr/>
          </p:nvSpPr>
          <p:spPr bwMode="auto">
            <a:xfrm>
              <a:off x="6870473" y="3293274"/>
              <a:ext cx="27437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808000"/>
                  </a:solidFill>
                  <a:effectLst/>
                  <a:latin typeface="+mn-lt"/>
                  <a:cs typeface="Arial" pitchFamily="34" charset="0"/>
                </a:rPr>
                <a:t>CCS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8" name="Rectangle 424"/>
            <p:cNvSpPr>
              <a:spLocks noChangeArrowheads="1"/>
            </p:cNvSpPr>
            <p:nvPr/>
          </p:nvSpPr>
          <p:spPr bwMode="auto">
            <a:xfrm>
              <a:off x="6875589" y="3483124"/>
              <a:ext cx="4135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969696"/>
                  </a:solidFill>
                  <a:effectLst/>
                  <a:latin typeface="+mn-lt"/>
                  <a:cs typeface="Arial" pitchFamily="34" charset="0"/>
                </a:rPr>
                <a:t>Other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9" name="Rectangle 425"/>
            <p:cNvSpPr>
              <a:spLocks noChangeArrowheads="1"/>
            </p:cNvSpPr>
            <p:nvPr/>
          </p:nvSpPr>
          <p:spPr bwMode="auto">
            <a:xfrm>
              <a:off x="6870473" y="3115191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FFCC00"/>
                  </a:solidFill>
                  <a:effectLst/>
                  <a:latin typeface="+mn-lt"/>
                  <a:cs typeface="Arial" pitchFamily="34" charset="0"/>
                </a:rPr>
                <a:t>Nuclear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0" name="Rectangle 426"/>
            <p:cNvSpPr>
              <a:spLocks noChangeArrowheads="1"/>
            </p:cNvSpPr>
            <p:nvPr/>
          </p:nvSpPr>
          <p:spPr bwMode="auto">
            <a:xfrm>
              <a:off x="6433372" y="1636713"/>
              <a:ext cx="336631" cy="2000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+mn-lt"/>
                  <a:cs typeface="Arial" pitchFamily="34" charset="0"/>
                </a:rPr>
                <a:t>44%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1" name="Rectangle 427"/>
            <p:cNvSpPr>
              <a:spLocks noChangeArrowheads="1"/>
            </p:cNvSpPr>
            <p:nvPr/>
          </p:nvSpPr>
          <p:spPr bwMode="auto">
            <a:xfrm>
              <a:off x="6433372" y="2438400"/>
              <a:ext cx="33663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92D050"/>
                  </a:solidFill>
                  <a:effectLst/>
                  <a:latin typeface="+mn-lt"/>
                  <a:cs typeface="Arial" pitchFamily="34" charset="0"/>
                </a:rPr>
                <a:t>36%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2" name="Rectangle 428"/>
            <p:cNvSpPr>
              <a:spLocks noChangeArrowheads="1"/>
            </p:cNvSpPr>
            <p:nvPr/>
          </p:nvSpPr>
          <p:spPr bwMode="auto">
            <a:xfrm>
              <a:off x="6519097" y="2928303"/>
              <a:ext cx="2404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B3A2C7"/>
                  </a:solidFill>
                  <a:effectLst/>
                  <a:latin typeface="+mn-lt"/>
                  <a:cs typeface="Arial" pitchFamily="34" charset="0"/>
                </a:rPr>
                <a:t>2%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B3A2C7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3" name="Rectangle 429"/>
            <p:cNvSpPr>
              <a:spLocks noChangeArrowheads="1"/>
            </p:cNvSpPr>
            <p:nvPr/>
          </p:nvSpPr>
          <p:spPr bwMode="auto">
            <a:xfrm>
              <a:off x="6519097" y="3105150"/>
              <a:ext cx="2404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FFCC00"/>
                  </a:solidFill>
                  <a:effectLst/>
                  <a:latin typeface="+mn-lt"/>
                  <a:cs typeface="Arial" pitchFamily="34" charset="0"/>
                </a:rPr>
                <a:t>6%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4" name="Rectangle 430"/>
            <p:cNvSpPr>
              <a:spLocks noChangeArrowheads="1"/>
            </p:cNvSpPr>
            <p:nvPr/>
          </p:nvSpPr>
          <p:spPr bwMode="auto">
            <a:xfrm>
              <a:off x="6516688" y="3286125"/>
              <a:ext cx="2404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808000"/>
                  </a:solidFill>
                  <a:effectLst/>
                  <a:latin typeface="+mn-lt"/>
                  <a:cs typeface="Arial" pitchFamily="34" charset="0"/>
                </a:rPr>
                <a:t>9%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5" name="Rectangle 431"/>
            <p:cNvSpPr>
              <a:spLocks noChangeArrowheads="1"/>
            </p:cNvSpPr>
            <p:nvPr/>
          </p:nvSpPr>
          <p:spPr bwMode="auto">
            <a:xfrm>
              <a:off x="6516688" y="3467735"/>
              <a:ext cx="2404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969696"/>
                  </a:solidFill>
                  <a:effectLst/>
                  <a:latin typeface="+mn-lt"/>
                  <a:cs typeface="Arial" pitchFamily="34" charset="0"/>
                </a:rPr>
                <a:t>2%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67" name="Rectangle 1972"/>
          <p:cNvSpPr>
            <a:spLocks noChangeArrowheads="1"/>
          </p:cNvSpPr>
          <p:nvPr/>
        </p:nvSpPr>
        <p:spPr bwMode="auto">
          <a:xfrm>
            <a:off x="1000562" y="1170266"/>
            <a:ext cx="464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Gt CO</a:t>
            </a:r>
            <a:r>
              <a:rPr kumimoji="0" lang="en-US" altLang="en-US" sz="1200" b="0" i="0" u="none" strike="noStrike" cap="none" normalizeH="0" baseline="-2500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43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Energy transitions are driven by multiple objectives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59" y="1230785"/>
            <a:ext cx="7752795" cy="578764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sector transitions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066" y="2514912"/>
            <a:ext cx="1508788" cy="88677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GHG reductions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562" y="2514913"/>
            <a:ext cx="1508788" cy="88677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Jobs and growth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6778" y="2514914"/>
            <a:ext cx="1508788" cy="88677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security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5308" y="2514916"/>
            <a:ext cx="1508788" cy="88677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Air quality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1784" y="2514915"/>
            <a:ext cx="1508788" cy="88677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white"/>
                </a:solidFill>
                <a:latin typeface="Calibri"/>
              </a:rPr>
              <a:t>Lower energy costs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4353765" y="1933575"/>
            <a:ext cx="268381" cy="361950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0800000">
            <a:off x="7545511" y="1962151"/>
            <a:ext cx="268381" cy="361950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5966981" y="1943102"/>
            <a:ext cx="268381" cy="361950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10800000">
            <a:off x="2751987" y="1943101"/>
            <a:ext cx="268381" cy="361950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1154269" y="1933575"/>
            <a:ext cx="268381" cy="361950"/>
          </a:xfrm>
          <a:prstGeom prst="downArrow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669" y="1962151"/>
            <a:ext cx="106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160309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3" y="114236"/>
            <a:ext cx="8610123" cy="441325"/>
          </a:xfrm>
        </p:spPr>
        <p:txBody>
          <a:bodyPr>
            <a:noAutofit/>
          </a:bodyPr>
          <a:lstStyle/>
          <a:p>
            <a:r>
              <a:rPr lang="en-GB" sz="1900" dirty="0"/>
              <a:t>Climate and energy policy links occur within broader policy landscape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11560" y="1230785"/>
            <a:ext cx="2376264" cy="860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Sector Transitions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00192" y="1230785"/>
            <a:ext cx="2376264" cy="86044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GHG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reduction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293384" y="932283"/>
            <a:ext cx="2790784" cy="648000"/>
          </a:xfrm>
          <a:prstGeom prst="rightArrow">
            <a:avLst>
              <a:gd name="adj1" fmla="val 68059"/>
              <a:gd name="adj2" fmla="val 50000"/>
            </a:avLst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critical for achieving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30"/>
          <p:cNvSpPr/>
          <p:nvPr/>
        </p:nvSpPr>
        <p:spPr>
          <a:xfrm rot="10800000" flipV="1">
            <a:off x="3221374" y="1661005"/>
            <a:ext cx="2790784" cy="703908"/>
          </a:xfrm>
          <a:prstGeom prst="rightArrow">
            <a:avLst>
              <a:gd name="adj1" fmla="val 58576"/>
              <a:gd name="adj2" fmla="val 50000"/>
            </a:avLst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not the only (or primary) driver of 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Left-Up Arrow 33"/>
          <p:cNvSpPr>
            <a:spLocks noChangeAspect="1"/>
          </p:cNvSpPr>
          <p:nvPr/>
        </p:nvSpPr>
        <p:spPr>
          <a:xfrm rot="2610685">
            <a:off x="3079984" y="1662198"/>
            <a:ext cx="3575410" cy="3412987"/>
          </a:xfrm>
          <a:prstGeom prst="leftUpArrow">
            <a:avLst>
              <a:gd name="adj1" fmla="val 7462"/>
              <a:gd name="adj2" fmla="val 21446"/>
              <a:gd name="adj3" fmla="val 15801"/>
            </a:avLst>
          </a:prstGeom>
          <a:solidFill>
            <a:srgbClr val="EEECE1">
              <a:lumMod val="50000"/>
              <a:alpha val="52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05196" y="313152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Interactions with various related policy objectives</a:t>
            </a:r>
            <a:endParaRPr lang="en-GB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Box 23"/>
          <p:cNvSpPr txBox="1"/>
          <p:nvPr/>
        </p:nvSpPr>
        <p:spPr>
          <a:xfrm>
            <a:off x="4752640" y="1945439"/>
            <a:ext cx="1563731" cy="24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5600" indent="0" algn="ctr">
              <a:buClr>
                <a:srgbClr val="FFC000"/>
              </a:buClr>
              <a:buSzPct val="90000"/>
              <a:buFont typeface="Wingdings" pitchFamily="2" charset="2"/>
              <a:buNone/>
              <a:defRPr kumimoji="1" sz="1400" b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33413" indent="-285750" eaLnBrk="1" hangingPunct="1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Ø"/>
              <a:defRPr kumimoji="1" sz="2200" i="1">
                <a:solidFill>
                  <a:srgbClr val="5F5F5F"/>
                </a:solidFill>
                <a:latin typeface="Calibri" pitchFamily="34" charset="0"/>
              </a:defRPr>
            </a:lvl2pPr>
            <a:lvl3pPr marL="1143000" indent="-228600" eaLnBrk="1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defRPr kumimoji="1" sz="2000" b="1">
                <a:solidFill>
                  <a:schemeClr val="bg2"/>
                </a:solidFill>
                <a:latin typeface="Calibri" pitchFamily="34" charset="0"/>
              </a:defRPr>
            </a:lvl3pPr>
            <a:lvl4pPr marL="1600200" indent="-2286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defRPr kumimoji="1" sz="2000" b="1">
                <a:solidFill>
                  <a:srgbClr val="017898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9pPr>
          </a:lstStyle>
          <a:p>
            <a:pPr marL="3175"/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Power Generation</a:t>
            </a:r>
            <a:b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23%</a:t>
            </a:r>
            <a:endParaRPr lang="en-GB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114236"/>
            <a:ext cx="8299450" cy="441325"/>
          </a:xfrm>
        </p:spPr>
        <p:txBody>
          <a:bodyPr/>
          <a:lstStyle/>
          <a:p>
            <a:r>
              <a:rPr lang="en-US" dirty="0"/>
              <a:t>Policy packages</a:t>
            </a:r>
            <a:endParaRPr lang="en-GB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" y="4516428"/>
            <a:ext cx="9144000" cy="5463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broad basket of policies is relevant for energy transition:  policy overlaps and interactions need to be taken into account for effective implementation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414049" y="2305135"/>
            <a:ext cx="2179833" cy="2164557"/>
          </a:xfrm>
          <a:prstGeom prst="ellipse">
            <a:avLst/>
          </a:prstGeom>
          <a:solidFill>
            <a:schemeClr val="accent1">
              <a:alpha val="3882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" name="Oval 6"/>
          <p:cNvSpPr/>
          <p:nvPr/>
        </p:nvSpPr>
        <p:spPr>
          <a:xfrm>
            <a:off x="4172697" y="1239198"/>
            <a:ext cx="2143673" cy="2164557"/>
          </a:xfrm>
          <a:prstGeom prst="ellipse">
            <a:avLst/>
          </a:prstGeom>
          <a:solidFill>
            <a:schemeClr val="accent2">
              <a:alpha val="38824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Oval 7"/>
          <p:cNvSpPr/>
          <p:nvPr/>
        </p:nvSpPr>
        <p:spPr>
          <a:xfrm>
            <a:off x="4212555" y="2029089"/>
            <a:ext cx="2139442" cy="2164557"/>
          </a:xfrm>
          <a:prstGeom prst="ellipse">
            <a:avLst/>
          </a:prstGeom>
          <a:solidFill>
            <a:schemeClr val="accent3">
              <a:alpha val="38824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Oval 9"/>
          <p:cNvSpPr/>
          <p:nvPr/>
        </p:nvSpPr>
        <p:spPr>
          <a:xfrm>
            <a:off x="3370679" y="876607"/>
            <a:ext cx="2220498" cy="2164557"/>
          </a:xfrm>
          <a:prstGeom prst="ellipse">
            <a:avLst/>
          </a:prstGeom>
          <a:solidFill>
            <a:schemeClr val="accent4">
              <a:alpha val="38824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Oval 10"/>
          <p:cNvSpPr/>
          <p:nvPr/>
        </p:nvSpPr>
        <p:spPr>
          <a:xfrm>
            <a:off x="2583318" y="1222857"/>
            <a:ext cx="2169322" cy="2164557"/>
          </a:xfrm>
          <a:prstGeom prst="ellipse">
            <a:avLst/>
          </a:prstGeom>
          <a:solidFill>
            <a:schemeClr val="accent5">
              <a:alpha val="38824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Oval 12"/>
          <p:cNvSpPr/>
          <p:nvPr/>
        </p:nvSpPr>
        <p:spPr>
          <a:xfrm>
            <a:off x="2583318" y="2038353"/>
            <a:ext cx="2220498" cy="2164557"/>
          </a:xfrm>
          <a:prstGeom prst="ellipse">
            <a:avLst/>
          </a:prstGeom>
          <a:solidFill>
            <a:schemeClr val="accent6">
              <a:alpha val="38824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1814173" y="1388890"/>
            <a:ext cx="12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latin typeface="+mn-lt"/>
              </a:rPr>
              <a:t>Carbon Pricing</a:t>
            </a:r>
            <a:endParaRPr lang="en-GB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3679" y="3269364"/>
            <a:ext cx="15430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</a:rPr>
              <a:t>Energy efficiency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+mn-lt"/>
              </a:rPr>
              <a:t>support</a:t>
            </a:r>
            <a:endParaRPr lang="en-GB" sz="1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6347" y="4131138"/>
            <a:ext cx="394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n-lt"/>
              </a:rPr>
              <a:t>Renewables support</a:t>
            </a:r>
            <a:endParaRPr lang="en-GB" sz="1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12632" y="3162768"/>
            <a:ext cx="1794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3"/>
                </a:solidFill>
                <a:latin typeface="+mn-lt"/>
              </a:rPr>
              <a:t>Fossil fuel phase-down</a:t>
            </a:r>
            <a:endParaRPr lang="en-GB" sz="1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3847" y="1388890"/>
            <a:ext cx="2305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/>
                </a:solidFill>
                <a:latin typeface="+mn-lt"/>
              </a:rPr>
              <a:t>Air quality regulations</a:t>
            </a:r>
            <a:endParaRPr lang="en-GB" sz="1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8087" y="593173"/>
            <a:ext cx="531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+mn-lt"/>
              </a:rPr>
              <a:t>Supporting markets and infrastructure</a:t>
            </a:r>
            <a:endParaRPr lang="en-GB" sz="1600" b="1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02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7" b="5678"/>
          <a:stretch/>
        </p:blipFill>
        <p:spPr bwMode="auto">
          <a:xfrm>
            <a:off x="1830758" y="587835"/>
            <a:ext cx="5284536" cy="396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… but real-world policymaking is more challenging!</a:t>
            </a:r>
            <a:endParaRPr lang="en-GB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" y="4516428"/>
            <a:ext cx="9144000" cy="54635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broad basket of policies is relevant for energy transition:  policy overlaps and interactions need to be taken into account for effective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54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Box 23"/>
          <p:cNvSpPr txBox="1"/>
          <p:nvPr/>
        </p:nvSpPr>
        <p:spPr>
          <a:xfrm>
            <a:off x="4752640" y="1945439"/>
            <a:ext cx="1563731" cy="24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5600" indent="0" algn="ctr">
              <a:buClr>
                <a:srgbClr val="FFC000"/>
              </a:buClr>
              <a:buSzPct val="90000"/>
              <a:buFont typeface="Wingdings" pitchFamily="2" charset="2"/>
              <a:buNone/>
              <a:defRPr kumimoji="1" sz="1400" b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33413" indent="-285750" eaLnBrk="1" hangingPunct="1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Ø"/>
              <a:defRPr kumimoji="1" sz="2200" i="1">
                <a:solidFill>
                  <a:srgbClr val="5F5F5F"/>
                </a:solidFill>
                <a:latin typeface="Calibri" pitchFamily="34" charset="0"/>
              </a:defRPr>
            </a:lvl2pPr>
            <a:lvl3pPr marL="1143000" indent="-228600" eaLnBrk="1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defRPr kumimoji="1" sz="2000" b="1">
                <a:solidFill>
                  <a:schemeClr val="bg2"/>
                </a:solidFill>
                <a:latin typeface="Calibri" pitchFamily="34" charset="0"/>
              </a:defRPr>
            </a:lvl3pPr>
            <a:lvl4pPr marL="1600200" indent="-2286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defRPr kumimoji="1" sz="2000" b="1">
                <a:solidFill>
                  <a:srgbClr val="017898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"/>
              <a:defRPr kumimoji="1" sz="2000" b="1">
                <a:solidFill>
                  <a:srgbClr val="017898"/>
                </a:solidFill>
                <a:latin typeface="+mn-lt"/>
              </a:defRPr>
            </a:lvl9pPr>
          </a:lstStyle>
          <a:p>
            <a:pPr marL="3175"/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Power Generation</a:t>
            </a:r>
            <a:b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23%</a:t>
            </a:r>
            <a:endParaRPr lang="en-GB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34" y="114236"/>
            <a:ext cx="8299450" cy="441325"/>
          </a:xfrm>
        </p:spPr>
        <p:txBody>
          <a:bodyPr>
            <a:normAutofit fontScale="92500"/>
          </a:bodyPr>
          <a:lstStyle/>
          <a:p>
            <a:r>
              <a:rPr lang="en-US" dirty="0"/>
              <a:t>Policy packages, including carbon pricing, nevertheless remain key</a:t>
            </a:r>
            <a:endParaRPr lang="en-GB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" y="4516428"/>
            <a:ext cx="9144000" cy="5463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Different country contexts will lead to different policies playing different roles in line with policy priorities; their “size and shape” may vary and evolve over time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414049" y="2305135"/>
            <a:ext cx="2179833" cy="2164557"/>
          </a:xfrm>
          <a:prstGeom prst="ellipse">
            <a:avLst/>
          </a:prstGeom>
          <a:solidFill>
            <a:schemeClr val="accent1">
              <a:alpha val="3882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" name="Rectangle 6"/>
          <p:cNvSpPr/>
          <p:nvPr/>
        </p:nvSpPr>
        <p:spPr>
          <a:xfrm>
            <a:off x="4515225" y="1297702"/>
            <a:ext cx="1962873" cy="2014865"/>
          </a:xfrm>
          <a:prstGeom prst="rect">
            <a:avLst/>
          </a:prstGeom>
          <a:solidFill>
            <a:schemeClr val="accent2">
              <a:alpha val="38824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Diagonal Stripe 7"/>
          <p:cNvSpPr/>
          <p:nvPr/>
        </p:nvSpPr>
        <p:spPr>
          <a:xfrm rot="5201908">
            <a:off x="4232959" y="2324069"/>
            <a:ext cx="1929852" cy="2004204"/>
          </a:xfrm>
          <a:prstGeom prst="diagStripe">
            <a:avLst/>
          </a:prstGeom>
          <a:solidFill>
            <a:schemeClr val="accent3">
              <a:alpha val="38824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egular Pentagon 9"/>
          <p:cNvSpPr/>
          <p:nvPr/>
        </p:nvSpPr>
        <p:spPr>
          <a:xfrm>
            <a:off x="3370679" y="876607"/>
            <a:ext cx="2013080" cy="1766109"/>
          </a:xfrm>
          <a:prstGeom prst="pentagon">
            <a:avLst/>
          </a:prstGeom>
          <a:solidFill>
            <a:schemeClr val="accent4">
              <a:alpha val="38824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Diamond 10"/>
          <p:cNvSpPr/>
          <p:nvPr/>
        </p:nvSpPr>
        <p:spPr>
          <a:xfrm rot="1526561">
            <a:off x="2592883" y="1362719"/>
            <a:ext cx="2130337" cy="1779317"/>
          </a:xfrm>
          <a:prstGeom prst="diamond">
            <a:avLst/>
          </a:prstGeom>
          <a:solidFill>
            <a:schemeClr val="accent5">
              <a:alpha val="38824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ardrop 12"/>
          <p:cNvSpPr/>
          <p:nvPr/>
        </p:nvSpPr>
        <p:spPr>
          <a:xfrm rot="1162868">
            <a:off x="2637172" y="2252172"/>
            <a:ext cx="1783642" cy="1737422"/>
          </a:xfrm>
          <a:prstGeom prst="teardrop">
            <a:avLst/>
          </a:prstGeom>
          <a:solidFill>
            <a:schemeClr val="accent6">
              <a:alpha val="38824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1497468" y="1239198"/>
            <a:ext cx="12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latin typeface="+mn-lt"/>
              </a:rPr>
              <a:t>Carbon Pricing</a:t>
            </a:r>
            <a:endParaRPr lang="en-GB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3679" y="3269364"/>
            <a:ext cx="15430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</a:rPr>
              <a:t>Energy efficiency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+mn-lt"/>
              </a:rPr>
              <a:t>support</a:t>
            </a:r>
            <a:endParaRPr lang="en-GB" sz="1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6347" y="4131138"/>
            <a:ext cx="394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n-lt"/>
              </a:rPr>
              <a:t>Renewables support</a:t>
            </a:r>
            <a:endParaRPr lang="en-GB" sz="1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41643" y="3403755"/>
            <a:ext cx="1794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3"/>
                </a:solidFill>
                <a:latin typeface="+mn-lt"/>
              </a:rPr>
              <a:t>Fossil fuel phase-down</a:t>
            </a:r>
            <a:endParaRPr lang="en-GB" sz="1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3847" y="1388890"/>
            <a:ext cx="2305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/>
                </a:solidFill>
                <a:latin typeface="+mn-lt"/>
              </a:rPr>
              <a:t>Air quality regulations</a:t>
            </a:r>
            <a:endParaRPr lang="en-GB" sz="1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8087" y="593173"/>
            <a:ext cx="531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+mn-lt"/>
              </a:rPr>
              <a:t>Supporting markets and infrastructure</a:t>
            </a:r>
            <a:endParaRPr lang="en-GB" sz="1600" b="1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021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245618"/>
            <a:ext cx="8155880" cy="432301"/>
          </a:xfrm>
        </p:spPr>
        <p:txBody>
          <a:bodyPr/>
          <a:lstStyle/>
          <a:p>
            <a:r>
              <a:rPr lang="en-GB" sz="2400" dirty="0"/>
              <a:t>2. Role of carbon pricing in energy transitions</a:t>
            </a:r>
            <a:endParaRPr lang="fr-FR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363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4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4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heme/theme1.xml><?xml version="1.0" encoding="utf-8"?>
<a:theme xmlns:a="http://schemas.openxmlformats.org/drawingml/2006/main" name="IEA 16.9 PPT Template">
  <a:themeElements>
    <a:clrScheme name="IEA template">
      <a:dk1>
        <a:srgbClr val="000000"/>
      </a:dk1>
      <a:lt1>
        <a:sysClr val="window" lastClr="FFFFFF"/>
      </a:lt1>
      <a:dk2>
        <a:srgbClr val="5EBB51"/>
      </a:dk2>
      <a:lt2>
        <a:srgbClr val="FFFFFF"/>
      </a:lt2>
      <a:accent1>
        <a:srgbClr val="5EBB51"/>
      </a:accent1>
      <a:accent2>
        <a:srgbClr val="4F81BD"/>
      </a:accent2>
      <a:accent3>
        <a:srgbClr val="F79646"/>
      </a:accent3>
      <a:accent4>
        <a:srgbClr val="002060"/>
      </a:accent4>
      <a:accent5>
        <a:srgbClr val="C00000"/>
      </a:accent5>
      <a:accent6>
        <a:srgbClr val="4BACC6"/>
      </a:accent6>
      <a:hlink>
        <a:srgbClr val="5EBB51"/>
      </a:hlink>
      <a:folHlink>
        <a:srgbClr val="5EBB51"/>
      </a:folHlink>
    </a:clrScheme>
    <a:fontScheme name="IEA template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EA 16.9 PPT Template" id="{2EF60704-13C8-D74C-A329-BB17F5CAB769}" vid="{3F2D51C2-084D-CE42-AB69-AEF4115ACB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14e8be11-fbd7-4a6b-9bbe-a7035723655d">Template</Document_x0020_Type>
    <Speaker xmlns="2bc7583b-cd1e-43d7-8082-d9d13177db68">Paul Simons, Deputy Executive Director</Speaker>
    <Directorate xmlns="2bc7583b-cd1e-43d7-8082-d9d13177db68">
      <Value>CIO</Value>
    </Directorate>
    <IconOverlay xmlns="http://schemas.microsoft.com/sharepoint/v4" xsi:nil="true"/>
    <Newcomer_x0020_Info xmlns="14e8be11-fbd7-4a6b-9bbe-a7035723655d">false</Newcomer_x0020_Info>
    <Contact xmlns="2bc7583b-cd1e-43d7-8082-d9d13177db68">
      <UserInfo>
        <DisplayName/>
        <AccountId xsi:nil="true"/>
        <AccountType/>
      </UserInfo>
    </Contact>
    <Date xmlns="2bc7583b-cd1e-43d7-8082-d9d13177db68">2017-06-07T00:00:00+02:00</Date>
    <ISU_x002d_Sub xmlns="14e8be11-fbd7-4a6b-9bbe-a7035723655d">false</ISU_x002d_Sub>
    <Roles xmlns="2bc7583b-cd1e-43d7-8082-d9d13177db68" xsi:nil="true"/>
    <Inside_x002f_Outside xmlns="2bc7583b-cd1e-43d7-8082-d9d13177db68">Outside</Inside_x002f_Outside>
    <Homepage xmlns="2bc7583b-cd1e-43d7-8082-d9d13177db68">false</Homepage>
    <Building_x0020_Sub xmlns="14e8be11-fbd7-4a6b-9bbe-a7035723655d" xsi:nil="true"/>
    <Notes0 xmlns="14e8be11-fbd7-4a6b-9bbe-a7035723655d" xsi:nil="true"/>
    <Name_x0020_of_x0020_Conference xmlns="14e8be11-fbd7-4a6b-9bbe-a7035723655d">Asia Clean Energy Forum 2017</Name_x0020_of_x0020_Conference>
    <order0 xmlns="14e8be11-fbd7-4a6b-9bbe-a7035723655d" xsi:nil="true"/>
    <TypeID xmlns="14e8be11-fbd7-4a6b-9bbe-a703572365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4CF6ED0527D44493D3AB558E2AE888" ma:contentTypeVersion="29" ma:contentTypeDescription="Create a new document." ma:contentTypeScope="" ma:versionID="6aacbf523a8d9b6d7206bd820d739f6b">
  <xsd:schema xmlns:xsd="http://www.w3.org/2001/XMLSchema" xmlns:xs="http://www.w3.org/2001/XMLSchema" xmlns:p="http://schemas.microsoft.com/office/2006/metadata/properties" xmlns:ns2="14e8be11-fbd7-4a6b-9bbe-a7035723655d" xmlns:ns3="2bc7583b-cd1e-43d7-8082-d9d13177db68" xmlns:ns4="http://schemas.microsoft.com/sharepoint/v4" targetNamespace="http://schemas.microsoft.com/office/2006/metadata/properties" ma:root="true" ma:fieldsID="170e3979cea8b9e4d2f8b13a913345ef" ns2:_="" ns3:_="" ns4:_="">
    <xsd:import namespace="14e8be11-fbd7-4a6b-9bbe-a7035723655d"/>
    <xsd:import namespace="2bc7583b-cd1e-43d7-8082-d9d13177db6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Directorate" minOccurs="0"/>
                <xsd:element ref="ns3:Contact" minOccurs="0"/>
                <xsd:element ref="ns3:Speaker" minOccurs="0"/>
                <xsd:element ref="ns3:Date" minOccurs="0"/>
                <xsd:element ref="ns3:Inside_x002f_Outside" minOccurs="0"/>
                <xsd:element ref="ns3:Homepage" minOccurs="0"/>
                <xsd:element ref="ns3:Roles" minOccurs="0"/>
                <xsd:element ref="ns2:Notes0" minOccurs="0"/>
                <xsd:element ref="ns4:IconOverlay" minOccurs="0"/>
                <xsd:element ref="ns2:Newcomer_x0020_Info" minOccurs="0"/>
                <xsd:element ref="ns2:Name_x0020_of_x0020_Conference" minOccurs="0"/>
                <xsd:element ref="ns2:order0" minOccurs="0"/>
                <xsd:element ref="ns2:Building_x0020_Sub" minOccurs="0"/>
                <xsd:element ref="ns2:ISU_x002d_Sub" minOccurs="0"/>
                <xsd:element ref="ns2:Type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8be11-fbd7-4a6b-9bbe-a7035723655d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nillable="true" ma:displayName="Doc Type" ma:format="Dropdown" ma:internalName="Document_x0020_Type">
      <xsd:simpleType>
        <xsd:union memberTypes="dms:Text">
          <xsd:simpleType>
            <xsd:restriction base="dms:Choice">
              <xsd:enumeration value="Annual Statistics Publications"/>
              <xsd:enumeration value="Budget and Expenditure"/>
              <xsd:enumeration value="Building Information"/>
              <xsd:enumeration value="Communication Impact Assessment"/>
              <xsd:enumeration value="Communications Guidelines"/>
              <xsd:enumeration value="Consent Form"/>
              <xsd:enumeration value="Disclaimers"/>
              <xsd:enumeration value="Editing"/>
              <xsd:enumeration value="Emergency"/>
              <xsd:enumeration value="Expenditure"/>
              <xsd:enumeration value="Financial Systems - SAP/SRM/Missions"/>
              <xsd:enumeration value="Formatting"/>
              <xsd:enumeration value="Gender Diversity"/>
              <xsd:enumeration value="Glossary"/>
              <xsd:enumeration value="Governing Board"/>
              <xsd:enumeration value="Guidelines"/>
              <xsd:enumeration value="History"/>
              <xsd:enumeration value="Housing"/>
              <xsd:enumeration value="IT Documents"/>
              <xsd:enumeration value="IT Hardware"/>
              <xsd:enumeration value="IT Help"/>
              <xsd:enumeration value="IT Security"/>
              <xsd:enumeration value="IT Software"/>
              <xsd:enumeration value="IT Strategies &amp; Policies"/>
              <xsd:enumeration value="Meetings &amp; Conferences"/>
              <xsd:enumeration value="Missions"/>
              <xsd:enumeration value="Missions"/>
              <xsd:enumeration value="Multimedia Services"/>
              <xsd:enumeration value="Photocopy and Printing Services"/>
              <xsd:enumeration value="Presentation"/>
              <xsd:enumeration value="Programme of Publication"/>
              <xsd:enumeration value="Programme of Work"/>
              <xsd:enumeration value="Publication Impact Assessment"/>
              <xsd:enumeration value="Remote Access"/>
              <xsd:enumeration value="Research and Reference Center"/>
              <xsd:enumeration value="Restaurants"/>
              <xsd:enumeration value="Sports"/>
              <xsd:enumeration value="Staff"/>
              <xsd:enumeration value="Talks"/>
              <xsd:enumeration value="Telephone"/>
              <xsd:enumeration value="Template"/>
              <xsd:enumeration value="Usage Rights Guides"/>
              <xsd:enumeration value="Voluntary Contributions"/>
              <xsd:enumeration value="Web"/>
              <xsd:enumeration value="Work flow"/>
            </xsd:restriction>
          </xsd:simpleType>
        </xsd:union>
      </xsd:simpleType>
    </xsd:element>
    <xsd:element name="Notes0" ma:index="10" nillable="true" ma:displayName="Notes" ma:internalName="Notes0">
      <xsd:simpleType>
        <xsd:restriction base="dms:Note"/>
      </xsd:simpleType>
    </xsd:element>
    <xsd:element name="Newcomer_x0020_Info" ma:index="18" nillable="true" ma:displayName="Newcomer Info" ma:default="0" ma:description="For the Induction page only" ma:internalName="Newcomer_x0020_Info">
      <xsd:simpleType>
        <xsd:restriction base="dms:Boolean"/>
      </xsd:simpleType>
    </xsd:element>
    <xsd:element name="Name_x0020_of_x0020_Conference" ma:index="19" nillable="true" ma:displayName="Name of Conference" ma:description="for IEA Presentations" ma:internalName="Name_x0020_of_x0020_Conference">
      <xsd:simpleType>
        <xsd:restriction base="dms:Text">
          <xsd:maxLength value="255"/>
        </xsd:restriction>
      </xsd:simpleType>
    </xsd:element>
    <xsd:element name="order0" ma:index="20" nillable="true" ma:displayName="order" ma:decimals="0" ma:internalName="order0">
      <xsd:simpleType>
        <xsd:restriction base="dms:Number"/>
      </xsd:simpleType>
    </xsd:element>
    <xsd:element name="Building_x0020_Sub" ma:index="21" nillable="true" ma:displayName="BOU Sub" ma:internalName="Building_x0020_Sub">
      <xsd:simpleType>
        <xsd:restriction base="dms:Text">
          <xsd:maxLength value="255"/>
        </xsd:restriction>
      </xsd:simpleType>
    </xsd:element>
    <xsd:element name="ISU_x002d_Sub" ma:index="22" nillable="true" ma:displayName="ISU-Sub" ma:default="0" ma:internalName="ISU_x002d_Sub">
      <xsd:simpleType>
        <xsd:restriction base="dms:Boolean"/>
      </xsd:simpleType>
    </xsd:element>
    <xsd:element name="TypeID" ma:index="23" nillable="true" ma:displayName="TypeID" ma:internalName="Type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7583b-cd1e-43d7-8082-d9d13177db68" elementFormDefault="qualified">
    <xsd:import namespace="http://schemas.microsoft.com/office/2006/documentManagement/types"/>
    <xsd:import namespace="http://schemas.microsoft.com/office/infopath/2007/PartnerControls"/>
    <xsd:element name="Directorate" ma:index="3" nillable="true" ma:displayName="Directorate" ma:internalName="Directorat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O"/>
                    <xsd:enumeration value="GEP"/>
                    <xsd:enumeration value="EDC"/>
                    <xsd:enumeration value="CIO"/>
                    <xsd:enumeration value="REPRO"/>
                    <xsd:enumeration value="OLC"/>
                    <xsd:enumeration value="OMA"/>
                    <xsd:enumeration value="ISU"/>
                    <xsd:enumeration value="BOU"/>
                    <xsd:enumeration value="FIN"/>
                    <xsd:enumeration value="HR"/>
                    <xsd:enumeration value="EMS"/>
                    <xsd:enumeration value="SPT"/>
                    <xsd:enumeration value="GEE"/>
                    <xsd:enumeration value="CSD"/>
                    <xsd:enumeration value="APL"/>
                    <xsd:enumeration value="EMA"/>
                    <xsd:enumeration value="IPI"/>
                    <xsd:enumeration value="NPA"/>
                    <xsd:enumeration value="PPU"/>
                    <xsd:enumeration value="OMM"/>
                    <xsd:enumeration value="GCP"/>
                    <xsd:enumeration value="EPD"/>
                    <xsd:enumeration value="OIM"/>
                    <xsd:enumeration value="RED"/>
                    <xsd:enumeration value="ETP"/>
                    <xsd:enumeration value="EST"/>
                    <xsd:enumeration value="EDT"/>
                    <xsd:enumeration value="EED"/>
                    <xsd:enumeration value="ECC"/>
                    <xsd:enumeration value="EEU"/>
                    <xsd:enumeration value="CCS"/>
                    <xsd:enumeration value="EEP"/>
                    <xsd:enumeration value="EMU"/>
                    <xsd:enumeration value="RIU"/>
                  </xsd:restriction>
                </xsd:simpleType>
              </xsd:element>
            </xsd:sequence>
          </xsd:extension>
        </xsd:complexContent>
      </xsd:complexType>
    </xsd:element>
    <xsd:element name="Contact" ma:index="4" nillable="true" ma:displayName="Contact" ma:description="Name of Speaker (IEA Staff only)" ma:list="UserInfo" ma:SharePointGroup="0" ma:internalName="Contact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peaker" ma:index="5" nillable="true" ma:displayName="Speaker" ma:description="for Lunch Talks or any Speakers that are not IEA Staff" ma:internalName="Speaker">
      <xsd:simpleType>
        <xsd:restriction base="dms:Text">
          <xsd:maxLength value="255"/>
        </xsd:restriction>
      </xsd:simpleType>
    </xsd:element>
    <xsd:element name="Date" ma:index="6" nillable="true" ma:displayName="Date" ma:format="DateOnly" ma:internalName="Date">
      <xsd:simpleType>
        <xsd:restriction base="dms:DateTime"/>
      </xsd:simpleType>
    </xsd:element>
    <xsd:element name="Inside_x002f_Outside" ma:index="7" nillable="true" ma:displayName="Inside/Outside" ma:description="Inside - Work Related &#10;Outside - Social Pages" ma:format="RadioButtons" ma:internalName="Inside_x002f_Outside">
      <xsd:simpleType>
        <xsd:restriction base="dms:Choice">
          <xsd:enumeration value="Inside"/>
          <xsd:enumeration value="Outside"/>
        </xsd:restriction>
      </xsd:simpleType>
    </xsd:element>
    <xsd:element name="Homepage" ma:index="8" nillable="true" ma:displayName="Homepage" ma:default="0" ma:description="Only check this if it is to show up on the Homepage of SharePoint or the Social Homepage" ma:internalName="Homepage">
      <xsd:simpleType>
        <xsd:restriction base="dms:Boolean"/>
      </xsd:simpleType>
    </xsd:element>
    <xsd:element name="Roles" ma:index="9" nillable="true" ma:displayName="Roles" ma:description="Assistants&#10;Authors&#10;Directors and HoD&#10;Stats&#10;Support&#10;Everyone" ma:internalName="Rol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97EFB2-E2FC-490B-8F1C-7F966E94FE24}">
  <ds:schemaRefs>
    <ds:schemaRef ds:uri="http://purl.org/dc/terms/"/>
    <ds:schemaRef ds:uri="14e8be11-fbd7-4a6b-9bbe-a7035723655d"/>
    <ds:schemaRef ds:uri="http://schemas.microsoft.com/office/2006/documentManagement/types"/>
    <ds:schemaRef ds:uri="http://schemas.microsoft.com/sharepoint/v4"/>
    <ds:schemaRef ds:uri="http://www.w3.org/XML/1998/namespace"/>
    <ds:schemaRef ds:uri="http://schemas.openxmlformats.org/package/2006/metadata/core-properties"/>
    <ds:schemaRef ds:uri="http://purl.org/dc/dcmitype/"/>
    <ds:schemaRef ds:uri="2bc7583b-cd1e-43d7-8082-d9d13177db68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56AB11E-27DE-472F-A587-113CE1234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F9099D-AEA5-4C72-83EA-7A76729794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e8be11-fbd7-4a6b-9bbe-a7035723655d"/>
    <ds:schemaRef ds:uri="2bc7583b-cd1e-43d7-8082-d9d13177db6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IEA 16.9 PPT Template</Template>
  <TotalTime>5163</TotalTime>
  <Words>1480</Words>
  <Application>Microsoft Office PowerPoint</Application>
  <PresentationFormat>On-screen Show (16:9)</PresentationFormat>
  <Paragraphs>321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Yu Gothic</vt:lpstr>
      <vt:lpstr>Arial</vt:lpstr>
      <vt:lpstr>Arial Narrow</vt:lpstr>
      <vt:lpstr>Calibri</vt:lpstr>
      <vt:lpstr>Century Gothic</vt:lpstr>
      <vt:lpstr>Segoe UI</vt:lpstr>
      <vt:lpstr>Times New Roman</vt:lpstr>
      <vt:lpstr>Verdana</vt:lpstr>
      <vt:lpstr>Wingdings</vt:lpstr>
      <vt:lpstr>IEA 16.9 PPT Template</vt:lpstr>
      <vt:lpstr>Carbon pricing and policy packages for energy transitions </vt:lpstr>
      <vt:lpstr>1. Context: energy and climate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Role of carbon pricing in energy transitions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Examples: carbon pricing within policy packages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sector resilience</dc:title>
  <dc:creator>LEE Caroline, IEA/SPT/EED/ECC</dc:creator>
  <cp:lastModifiedBy>Carlos Augusto Cordova</cp:lastModifiedBy>
  <cp:revision>1029</cp:revision>
  <cp:lastPrinted>2017-12-06T13:36:07Z</cp:lastPrinted>
  <dcterms:created xsi:type="dcterms:W3CDTF">2017-05-16T09:23:36Z</dcterms:created>
  <dcterms:modified xsi:type="dcterms:W3CDTF">2018-07-18T21:45:24Z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0x010100AA4CF6ED0527D44493D3AB558E2AE888</vt:lpwstr>
  </property>
</Properties>
</file>